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diagrams/layout1.xml" ContentType="application/vnd.openxmlformats-officedocument.drawingml.diagram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7"/>
  </p:notesMasterIdLst>
  <p:sldIdLst>
    <p:sldId id="256" r:id="rId2"/>
    <p:sldId id="344" r:id="rId3"/>
    <p:sldId id="337" r:id="rId4"/>
    <p:sldId id="339" r:id="rId5"/>
    <p:sldId id="354" r:id="rId6"/>
    <p:sldId id="340" r:id="rId7"/>
    <p:sldId id="257" r:id="rId8"/>
    <p:sldId id="259" r:id="rId9"/>
    <p:sldId id="260" r:id="rId10"/>
    <p:sldId id="261" r:id="rId11"/>
    <p:sldId id="262" r:id="rId12"/>
    <p:sldId id="274" r:id="rId13"/>
    <p:sldId id="275" r:id="rId14"/>
    <p:sldId id="264" r:id="rId15"/>
    <p:sldId id="271" r:id="rId16"/>
    <p:sldId id="272" r:id="rId17"/>
    <p:sldId id="273" r:id="rId18"/>
    <p:sldId id="265" r:id="rId19"/>
    <p:sldId id="267" r:id="rId20"/>
    <p:sldId id="269" r:id="rId21"/>
    <p:sldId id="277" r:id="rId22"/>
    <p:sldId id="278" r:id="rId23"/>
    <p:sldId id="266" r:id="rId24"/>
    <p:sldId id="263" r:id="rId25"/>
    <p:sldId id="284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8" r:id="rId35"/>
    <p:sldId id="299" r:id="rId36"/>
    <p:sldId id="348" r:id="rId37"/>
    <p:sldId id="349" r:id="rId38"/>
    <p:sldId id="300" r:id="rId39"/>
    <p:sldId id="301" r:id="rId40"/>
    <p:sldId id="302" r:id="rId41"/>
    <p:sldId id="303" r:id="rId42"/>
    <p:sldId id="304" r:id="rId43"/>
    <p:sldId id="305" r:id="rId44"/>
    <p:sldId id="353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67" r:id="rId58"/>
    <p:sldId id="368" r:id="rId59"/>
    <p:sldId id="369" r:id="rId60"/>
    <p:sldId id="370" r:id="rId61"/>
    <p:sldId id="371" r:id="rId62"/>
    <p:sldId id="372" r:id="rId63"/>
    <p:sldId id="373" r:id="rId64"/>
    <p:sldId id="374" r:id="rId65"/>
    <p:sldId id="375" r:id="rId66"/>
    <p:sldId id="376" r:id="rId67"/>
    <p:sldId id="377" r:id="rId68"/>
    <p:sldId id="378" r:id="rId69"/>
    <p:sldId id="379" r:id="rId70"/>
    <p:sldId id="380" r:id="rId71"/>
    <p:sldId id="381" r:id="rId72"/>
    <p:sldId id="382" r:id="rId73"/>
    <p:sldId id="383" r:id="rId74"/>
    <p:sldId id="384" r:id="rId75"/>
    <p:sldId id="385" r:id="rId76"/>
    <p:sldId id="386" r:id="rId77"/>
    <p:sldId id="387" r:id="rId78"/>
    <p:sldId id="388" r:id="rId79"/>
    <p:sldId id="306" r:id="rId80"/>
    <p:sldId id="342" r:id="rId81"/>
    <p:sldId id="329" r:id="rId82"/>
    <p:sldId id="330" r:id="rId83"/>
    <p:sldId id="331" r:id="rId84"/>
    <p:sldId id="332" r:id="rId85"/>
    <p:sldId id="311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29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94660"/>
  </p:normalViewPr>
  <p:slideViewPr>
    <p:cSldViewPr>
      <p:cViewPr>
        <p:scale>
          <a:sx n="80" d="100"/>
          <a:sy n="80" d="100"/>
        </p:scale>
        <p:origin x="-1104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2"/>
  <c:chart>
    <c:title>
      <c:tx>
        <c:rich>
          <a:bodyPr/>
          <a:lstStyle/>
          <a:p>
            <a:pPr>
              <a:defRPr/>
            </a:pPr>
            <a:r>
              <a:rPr lang="en-US"/>
              <a:t>Tumores malignos  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Sheet1!$A$2:$A$5</c:f>
              <c:strCache>
                <c:ptCount val="2"/>
                <c:pt idx="0">
                  <c:v>mes 15%</c:v>
                </c:pt>
                <c:pt idx="1">
                  <c:v>epit 85%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85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967EE-3784-4EB0-9354-6CBA3934C17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DBC6F09-B7F0-4BB5-AB60-715E5F5CF3AF}" type="pres">
      <dgm:prSet presAssocID="{F7D967EE-3784-4EB0-9354-6CBA3934C170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F17636A-3F64-4460-8A56-66A0BFE80178}" type="presOf" srcId="{F7D967EE-3784-4EB0-9354-6CBA3934C170}" destId="{3DBC6F09-B7F0-4BB5-AB60-715E5F5CF3A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86BD4-E11E-4486-8C0A-87FFE0233886}" type="datetimeFigureOut">
              <a:rPr lang="en-US" smtClean="0"/>
              <a:t>6/6/2010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496F1-9ADD-4978-9474-CF776F03EC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E44F8-A53E-4139-BF86-CB4C169B649D}" type="slidenum">
              <a:rPr lang="es-ES_tradnl"/>
              <a:pPr/>
              <a:t>74</a:t>
            </a:fld>
            <a:endParaRPr lang="es-ES_tradnl"/>
          </a:p>
        </p:txBody>
      </p:sp>
      <p:sp>
        <p:nvSpPr>
          <p:cNvPr id="5212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0467D-2643-466D-B642-35E47933FFF6}" type="slidenum">
              <a:rPr lang="es-ES_tradnl"/>
              <a:pPr/>
              <a:t>75</a:t>
            </a:fld>
            <a:endParaRPr lang="es-ES_tradnl"/>
          </a:p>
        </p:txBody>
      </p:sp>
      <p:sp>
        <p:nvSpPr>
          <p:cNvPr id="5273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3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B66FA-6C12-4BFD-9873-E9B814D6FE2A}" type="slidenum">
              <a:rPr lang="es-ES_tradnl"/>
              <a:pPr/>
              <a:t>77</a:t>
            </a:fld>
            <a:endParaRPr lang="es-ES_tradnl"/>
          </a:p>
        </p:txBody>
      </p:sp>
      <p:sp>
        <p:nvSpPr>
          <p:cNvPr id="5314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14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C30C-61C6-4BC8-9D7B-0792BDD205CC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91E6-23BE-4B95-A7DF-E47788D3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C30C-61C6-4BC8-9D7B-0792BDD205CC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91E6-23BE-4B95-A7DF-E47788D3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C30C-61C6-4BC8-9D7B-0792BDD205CC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91E6-23BE-4B95-A7DF-E47788D3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C30C-61C6-4BC8-9D7B-0792BDD205CC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91E6-23BE-4B95-A7DF-E47788D3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C30C-61C6-4BC8-9D7B-0792BDD205CC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91E6-23BE-4B95-A7DF-E47788D3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C30C-61C6-4BC8-9D7B-0792BDD205CC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91E6-23BE-4B95-A7DF-E47788D3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C30C-61C6-4BC8-9D7B-0792BDD205CC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91E6-23BE-4B95-A7DF-E47788D3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C30C-61C6-4BC8-9D7B-0792BDD205CC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91E6-23BE-4B95-A7DF-E47788D3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C30C-61C6-4BC8-9D7B-0792BDD205CC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91E6-23BE-4B95-A7DF-E47788D3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C30C-61C6-4BC8-9D7B-0792BDD205CC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91E6-23BE-4B95-A7DF-E47788D3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C30C-61C6-4BC8-9D7B-0792BDD205CC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91E6-23BE-4B95-A7DF-E47788D3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2C30C-61C6-4BC8-9D7B-0792BDD205CC}" type="datetimeFigureOut">
              <a:rPr lang="en-US" smtClean="0"/>
              <a:pPr/>
              <a:t>5/31/2010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B91E6-23BE-4B95-A7DF-E47788D3F6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1.bp.blogspot.com/_USCIWSB12a4/SkrVPwwBuRI/AAAAAAAAAGk/wXQXUZsxplY/s400/signo-de-interrogaci%C3%B3n-thumb485598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eblogtxt.files.wordpress.com/2009/10/raton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58673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cene3d>
              <a:camera prst="perspectiveAbove"/>
              <a:lightRig rig="threePt" dir="t"/>
            </a:scene3d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CANCER DE HIGADO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R2MI VICTORIA IMAZ OLGUIN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Hepatitis B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relacion</a:t>
            </a:r>
            <a:r>
              <a:rPr lang="en-US" dirty="0" smtClean="0"/>
              <a:t> entre CHC y HBV ha </a:t>
            </a:r>
            <a:r>
              <a:rPr lang="en-US" dirty="0" err="1" smtClean="0"/>
              <a:t>sido</a:t>
            </a:r>
            <a:r>
              <a:rPr lang="en-US" dirty="0" smtClean="0"/>
              <a:t> </a:t>
            </a:r>
            <a:r>
              <a:rPr lang="en-US" dirty="0" err="1" smtClean="0"/>
              <a:t>ampliamente</a:t>
            </a:r>
            <a:r>
              <a:rPr lang="en-US" dirty="0" smtClean="0"/>
              <a:t> </a:t>
            </a:r>
            <a:r>
              <a:rPr lang="en-US" dirty="0" err="1" smtClean="0"/>
              <a:t>comprobada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838200" y="3657600"/>
            <a:ext cx="71628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Risk factors for </a:t>
            </a:r>
            <a:r>
              <a:rPr lang="en-US" dirty="0" err="1"/>
              <a:t>hepatocellular</a:t>
            </a:r>
            <a:r>
              <a:rPr lang="en-US" dirty="0"/>
              <a:t> carcinoma among patients with chronic liver disease. </a:t>
            </a:r>
            <a:r>
              <a:rPr lang="en-US" dirty="0" err="1"/>
              <a:t>Tsukuma</a:t>
            </a:r>
            <a:r>
              <a:rPr lang="en-US" dirty="0"/>
              <a:t> H; </a:t>
            </a:r>
            <a:r>
              <a:rPr lang="en-US" dirty="0" err="1"/>
              <a:t>Hiyama</a:t>
            </a:r>
            <a:r>
              <a:rPr lang="en-US" dirty="0"/>
              <a:t> T; Tanaka S; </a:t>
            </a:r>
            <a:r>
              <a:rPr lang="en-US" dirty="0" err="1"/>
              <a:t>Nakao</a:t>
            </a:r>
            <a:r>
              <a:rPr lang="en-US" dirty="0"/>
              <a:t> M; </a:t>
            </a:r>
            <a:r>
              <a:rPr lang="en-US" dirty="0" err="1"/>
              <a:t>Yabuuchi</a:t>
            </a:r>
            <a:r>
              <a:rPr lang="en-US" dirty="0"/>
              <a:t> T; Kitamura T; Nakanishi K; Fujimoto I; Inoue A; Yamazaki H; et al. N </a:t>
            </a:r>
            <a:r>
              <a:rPr lang="en-US" dirty="0" err="1"/>
              <a:t>Engl</a:t>
            </a:r>
            <a:r>
              <a:rPr lang="en-US" dirty="0"/>
              <a:t> J Med 1993 Jun 24;328(25):1797-801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2743200"/>
            <a:ext cx="7848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Beasley, RP, Lin, CC, Hwang, LY, </a:t>
            </a:r>
            <a:r>
              <a:rPr lang="en-US" dirty="0" err="1"/>
              <a:t>Chien</a:t>
            </a:r>
            <a:r>
              <a:rPr lang="en-US" dirty="0"/>
              <a:t>, CS. </a:t>
            </a:r>
            <a:r>
              <a:rPr lang="en-US" dirty="0" err="1"/>
              <a:t>Hepatocellular</a:t>
            </a:r>
            <a:r>
              <a:rPr lang="en-US" dirty="0"/>
              <a:t> carcinoma and hepatitis B virus: A prospective study of 22,707 men in Taiwan. Lancet 1981; 2:1129.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5029200"/>
            <a:ext cx="78486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Screening for </a:t>
            </a:r>
            <a:r>
              <a:rPr lang="en-US" dirty="0" err="1" smtClean="0"/>
              <a:t>hepatocellular</a:t>
            </a:r>
            <a:r>
              <a:rPr lang="en-US" dirty="0" smtClean="0"/>
              <a:t> carcinoma in chronic carriers of hepatitis B virus: incidence and prevalence of </a:t>
            </a:r>
            <a:r>
              <a:rPr lang="en-US" dirty="0" err="1" smtClean="0"/>
              <a:t>hepatocellular</a:t>
            </a:r>
            <a:r>
              <a:rPr lang="en-US" dirty="0" smtClean="0"/>
              <a:t> carcinoma in a North American urban </a:t>
            </a:r>
            <a:r>
              <a:rPr lang="en-US" dirty="0" err="1" smtClean="0"/>
              <a:t>population.Sherman</a:t>
            </a:r>
            <a:r>
              <a:rPr lang="en-US" dirty="0" smtClean="0"/>
              <a:t> M; </a:t>
            </a:r>
            <a:r>
              <a:rPr lang="en-US" dirty="0" err="1" smtClean="0"/>
              <a:t>Peltekian</a:t>
            </a:r>
            <a:r>
              <a:rPr lang="en-US" dirty="0" smtClean="0"/>
              <a:t> KM; Lee C</a:t>
            </a:r>
          </a:p>
          <a:p>
            <a:r>
              <a:rPr lang="en-US" dirty="0" err="1" smtClean="0"/>
              <a:t>Hepatology</a:t>
            </a:r>
            <a:r>
              <a:rPr lang="en-US" dirty="0" smtClean="0"/>
              <a:t> 1995 Aug;22(2):432-8.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El </a:t>
            </a:r>
            <a:r>
              <a:rPr lang="en-US" sz="2800" dirty="0" err="1" smtClean="0"/>
              <a:t>riesgo</a:t>
            </a:r>
            <a:r>
              <a:rPr lang="en-US" sz="2800" dirty="0" smtClean="0"/>
              <a:t> de </a:t>
            </a:r>
            <a:r>
              <a:rPr lang="en-US" sz="2800" dirty="0" err="1" smtClean="0"/>
              <a:t>desarrollar</a:t>
            </a:r>
            <a:r>
              <a:rPr lang="en-US" sz="2800" dirty="0" smtClean="0"/>
              <a:t> HCC en </a:t>
            </a:r>
            <a:r>
              <a:rPr lang="en-US" sz="2800" dirty="0" err="1" smtClean="0"/>
              <a:t>pacientes</a:t>
            </a:r>
            <a:r>
              <a:rPr lang="en-US" sz="2800" dirty="0" smtClean="0"/>
              <a:t> con </a:t>
            </a:r>
            <a:r>
              <a:rPr lang="en-US" sz="2800" dirty="0" err="1" smtClean="0"/>
              <a:t>HBeAg</a:t>
            </a:r>
            <a:r>
              <a:rPr lang="en-US" sz="2800" dirty="0" smtClean="0"/>
              <a:t> </a:t>
            </a:r>
            <a:r>
              <a:rPr lang="en-US" sz="2800" dirty="0" err="1" smtClean="0"/>
              <a:t>positivo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mucho </a:t>
            </a:r>
            <a:r>
              <a:rPr lang="en-US" sz="2800" dirty="0" err="1" smtClean="0"/>
              <a:t>mas</a:t>
            </a:r>
            <a:r>
              <a:rPr lang="en-US" sz="2800" dirty="0" smtClean="0"/>
              <a:t> alto </a:t>
            </a:r>
            <a:r>
              <a:rPr lang="en-US" sz="2800" dirty="0" err="1" smtClean="0"/>
              <a:t>que</a:t>
            </a:r>
            <a:r>
              <a:rPr lang="en-US" sz="2800" dirty="0" smtClean="0"/>
              <a:t> los </a:t>
            </a:r>
            <a:r>
              <a:rPr lang="en-US" sz="2800" dirty="0" err="1" smtClean="0"/>
              <a:t>que</a:t>
            </a:r>
            <a:r>
              <a:rPr lang="en-US" sz="2800" dirty="0" smtClean="0"/>
              <a:t> son  </a:t>
            </a:r>
            <a:r>
              <a:rPr lang="en-US" sz="2800" dirty="0" err="1" smtClean="0"/>
              <a:t>positivos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HBsAg</a:t>
            </a:r>
            <a:r>
              <a:rPr lang="en-US" sz="2800" dirty="0" smtClean="0"/>
              <a:t> </a:t>
            </a:r>
            <a:r>
              <a:rPr lang="en-US" sz="2800" dirty="0" err="1" smtClean="0"/>
              <a:t>pero</a:t>
            </a:r>
            <a:r>
              <a:rPr lang="en-US" sz="2800" dirty="0" smtClean="0"/>
              <a:t> </a:t>
            </a:r>
            <a:r>
              <a:rPr lang="en-US" sz="2800" dirty="0" err="1" smtClean="0"/>
              <a:t>negativos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HBeAg</a:t>
            </a:r>
            <a:r>
              <a:rPr lang="en-US" sz="2800" dirty="0" smtClean="0"/>
              <a:t> .</a:t>
            </a:r>
          </a:p>
          <a:p>
            <a:endParaRPr lang="en-US" sz="1600" b="1" i="1" dirty="0" smtClean="0"/>
          </a:p>
          <a:p>
            <a:r>
              <a:rPr lang="en-US" sz="1600" b="1" i="1" dirty="0" err="1" smtClean="0"/>
              <a:t>Taiwan.Lu</a:t>
            </a:r>
            <a:r>
              <a:rPr lang="en-US" sz="1600" b="1" i="1" dirty="0" smtClean="0"/>
              <a:t> SN; Lin TM; Chen CJ; Chen JS; </a:t>
            </a:r>
            <a:r>
              <a:rPr lang="en-US" sz="1600" b="1" i="1" dirty="0" err="1" smtClean="0"/>
              <a:t>Liaw</a:t>
            </a:r>
            <a:r>
              <a:rPr lang="en-US" sz="1600" b="1" i="1" dirty="0" smtClean="0"/>
              <a:t> YF; Chang WY; Hsu ST . A case-control study of primary </a:t>
            </a:r>
            <a:r>
              <a:rPr lang="en-US" sz="1600" b="1" i="1" dirty="0" err="1" smtClean="0"/>
              <a:t>hepatocellular</a:t>
            </a:r>
            <a:r>
              <a:rPr lang="en-US" sz="1600" b="1" i="1" dirty="0" smtClean="0"/>
              <a:t> carcinoma in. Cancer 1988 Nov 1;62(9):2051-5</a:t>
            </a:r>
          </a:p>
          <a:p>
            <a:pPr algn="just">
              <a:buNone/>
            </a:pPr>
            <a:r>
              <a:rPr lang="en-US" sz="2800" dirty="0"/>
              <a:t> </a:t>
            </a:r>
            <a:endParaRPr lang="en-US" sz="2800" dirty="0" smtClean="0"/>
          </a:p>
          <a:p>
            <a:pPr algn="just">
              <a:buNone/>
            </a:pPr>
            <a:r>
              <a:rPr lang="en-US" sz="2800" dirty="0" smtClean="0"/>
              <a:t>     </a:t>
            </a:r>
            <a:r>
              <a:rPr lang="en-US" sz="2400" dirty="0" smtClean="0"/>
              <a:t>Se </a:t>
            </a:r>
            <a:r>
              <a:rPr lang="en-US" sz="2400" dirty="0" err="1" smtClean="0"/>
              <a:t>incluyeron</a:t>
            </a:r>
            <a:r>
              <a:rPr lang="en-US" sz="2400" dirty="0" smtClean="0"/>
              <a:t> 11,893 </a:t>
            </a:r>
            <a:r>
              <a:rPr lang="en-US" sz="2400" dirty="0" err="1" smtClean="0"/>
              <a:t>pacientes</a:t>
            </a:r>
            <a:r>
              <a:rPr lang="en-US" sz="2400" dirty="0" smtClean="0"/>
              <a:t> hombres de Taiwan;  </a:t>
            </a:r>
            <a:r>
              <a:rPr lang="en-US" sz="2400" dirty="0" err="1" smtClean="0"/>
              <a:t>fueron</a:t>
            </a:r>
            <a:r>
              <a:rPr lang="en-US" sz="2400" dirty="0" smtClean="0"/>
              <a:t> </a:t>
            </a:r>
            <a:r>
              <a:rPr lang="en-US" sz="2400" dirty="0" err="1" smtClean="0"/>
              <a:t>estudiados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 </a:t>
            </a:r>
            <a:r>
              <a:rPr lang="en-US" sz="2400" dirty="0" err="1" smtClean="0"/>
              <a:t>HBsAg</a:t>
            </a:r>
            <a:r>
              <a:rPr lang="en-US" sz="2400" dirty="0"/>
              <a:t> </a:t>
            </a:r>
            <a:r>
              <a:rPr lang="en-US" sz="2400" dirty="0" smtClean="0"/>
              <a:t>y  </a:t>
            </a:r>
            <a:r>
              <a:rPr lang="en-US" sz="2400" dirty="0" err="1" smtClean="0"/>
              <a:t>HBeAg</a:t>
            </a:r>
            <a:r>
              <a:rPr lang="en-US" sz="2400" dirty="0" smtClean="0"/>
              <a:t> . Se </a:t>
            </a:r>
            <a:r>
              <a:rPr lang="en-US" sz="2400" dirty="0" err="1" smtClean="0"/>
              <a:t>siguieron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10 </a:t>
            </a:r>
            <a:r>
              <a:rPr lang="en-US" sz="2400" dirty="0" err="1" smtClean="0"/>
              <a:t>anos</a:t>
            </a:r>
            <a:r>
              <a:rPr lang="en-US" sz="2400" dirty="0" smtClean="0"/>
              <a:t>. Se </a:t>
            </a:r>
            <a:r>
              <a:rPr lang="en-US" sz="2400" dirty="0" err="1" smtClean="0"/>
              <a:t>diagnosticaron</a:t>
            </a:r>
            <a:r>
              <a:rPr lang="en-US" sz="2400" dirty="0" smtClean="0"/>
              <a:t> 111 </a:t>
            </a:r>
            <a:r>
              <a:rPr lang="en-US" sz="2400" dirty="0" err="1" smtClean="0"/>
              <a:t>casos</a:t>
            </a:r>
            <a:r>
              <a:rPr lang="en-US" sz="2400" dirty="0" smtClean="0"/>
              <a:t> de CHC. RR de 9.6 con IC de 6.0 a 15.2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0" y="3200400"/>
            <a:ext cx="79248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4114800"/>
            <a:ext cx="8077200" cy="1676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33800" y="1828800"/>
            <a:ext cx="11430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HBV</a:t>
            </a:r>
            <a:endParaRPr lang="en-US" dirty="0"/>
          </a:p>
        </p:txBody>
      </p:sp>
      <p:sp>
        <p:nvSpPr>
          <p:cNvPr id="5" name="Plus 4"/>
          <p:cNvSpPr/>
          <p:nvPr/>
        </p:nvSpPr>
        <p:spPr>
          <a:xfrm>
            <a:off x="3886200" y="2286000"/>
            <a:ext cx="762000" cy="609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29000" y="2895600"/>
            <a:ext cx="167640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GENOMA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4038600" y="350520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unched Tape 7"/>
          <p:cNvSpPr/>
          <p:nvPr/>
        </p:nvSpPr>
        <p:spPr>
          <a:xfrm>
            <a:off x="3276600" y="4191000"/>
            <a:ext cx="2209800" cy="685800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MICRODELECIONES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819400" y="49530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33600" y="5562600"/>
            <a:ext cx="9144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TERT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114006" y="5181600"/>
            <a:ext cx="6103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962400" y="5562600"/>
            <a:ext cx="10668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PDGFRb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5410200" y="49530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638800" y="5562600"/>
            <a:ext cx="12192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MAPK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657600" y="1600200"/>
            <a:ext cx="1295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HBx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PROT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038600" y="2590800"/>
            <a:ext cx="484632" cy="609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327660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Activ</a:t>
            </a:r>
            <a:r>
              <a:rPr lang="en-US" dirty="0" smtClean="0"/>
              <a:t>. </a:t>
            </a:r>
            <a:r>
              <a:rPr lang="en-US" dirty="0" err="1" smtClean="0"/>
              <a:t>transcripcional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200400" y="4572000"/>
            <a:ext cx="22098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Genes </a:t>
            </a:r>
            <a:r>
              <a:rPr lang="en-US" dirty="0" err="1" smtClean="0"/>
              <a:t>transcripcionales</a:t>
            </a:r>
            <a:endParaRPr lang="en-US" dirty="0"/>
          </a:p>
        </p:txBody>
      </p:sp>
      <p:sp>
        <p:nvSpPr>
          <p:cNvPr id="8" name="Lightning Bolt 7"/>
          <p:cNvSpPr/>
          <p:nvPr/>
        </p:nvSpPr>
        <p:spPr>
          <a:xfrm>
            <a:off x="3886200" y="3810000"/>
            <a:ext cx="762000" cy="685800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667000" y="50292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429000" y="52578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000500" y="53721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4724400" y="5257800"/>
            <a:ext cx="304006" cy="151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5410200" y="51816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62600" y="49530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057400" y="5334000"/>
            <a:ext cx="685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SRC</a:t>
            </a:r>
            <a:endParaRPr lang="en-US" sz="1200" dirty="0"/>
          </a:p>
        </p:txBody>
      </p:sp>
      <p:sp>
        <p:nvSpPr>
          <p:cNvPr id="36" name="Oval 35"/>
          <p:cNvSpPr/>
          <p:nvPr/>
        </p:nvSpPr>
        <p:spPr>
          <a:xfrm>
            <a:off x="2971800" y="5486400"/>
            <a:ext cx="685800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Ras</a:t>
            </a:r>
            <a:endParaRPr lang="en-US" sz="1400" dirty="0"/>
          </a:p>
        </p:txBody>
      </p:sp>
      <p:sp>
        <p:nvSpPr>
          <p:cNvPr id="43" name="Oval 42"/>
          <p:cNvSpPr/>
          <p:nvPr/>
        </p:nvSpPr>
        <p:spPr>
          <a:xfrm>
            <a:off x="3886200" y="5638800"/>
            <a:ext cx="685800" cy="381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Raf</a:t>
            </a:r>
            <a:endParaRPr lang="en-US" sz="1400" dirty="0"/>
          </a:p>
        </p:txBody>
      </p:sp>
      <p:sp>
        <p:nvSpPr>
          <p:cNvPr id="44" name="Oval 43"/>
          <p:cNvSpPr/>
          <p:nvPr/>
        </p:nvSpPr>
        <p:spPr>
          <a:xfrm>
            <a:off x="4724400" y="5562600"/>
            <a:ext cx="6858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MAPK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248400" y="5181600"/>
            <a:ext cx="762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JNK</a:t>
            </a:r>
            <a:endParaRPr lang="en-US" sz="1200" dirty="0"/>
          </a:p>
        </p:txBody>
      </p:sp>
      <p:sp>
        <p:nvSpPr>
          <p:cNvPr id="46" name="Oval 45"/>
          <p:cNvSpPr/>
          <p:nvPr/>
        </p:nvSpPr>
        <p:spPr>
          <a:xfrm>
            <a:off x="5562600" y="5562600"/>
            <a:ext cx="6858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ERK</a:t>
            </a:r>
            <a:endParaRPr lang="en-US" sz="1200" dirty="0"/>
          </a:p>
        </p:txBody>
      </p:sp>
      <p:sp>
        <p:nvSpPr>
          <p:cNvPr id="53" name="Right Arrow 52"/>
          <p:cNvSpPr/>
          <p:nvPr/>
        </p:nvSpPr>
        <p:spPr>
          <a:xfrm>
            <a:off x="5181600" y="1828800"/>
            <a:ext cx="1524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934200" y="1676400"/>
            <a:ext cx="1295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p53</a:t>
            </a:r>
            <a:endParaRPr lang="en-US" dirty="0"/>
          </a:p>
        </p:txBody>
      </p:sp>
      <p:sp>
        <p:nvSpPr>
          <p:cNvPr id="55" name="Multiply 54"/>
          <p:cNvSpPr/>
          <p:nvPr/>
        </p:nvSpPr>
        <p:spPr>
          <a:xfrm>
            <a:off x="5410200" y="1524000"/>
            <a:ext cx="914400" cy="10668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Arrow 55"/>
          <p:cNvSpPr/>
          <p:nvPr/>
        </p:nvSpPr>
        <p:spPr>
          <a:xfrm>
            <a:off x="2983992" y="1828800"/>
            <a:ext cx="597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 Arrow 57"/>
          <p:cNvSpPr/>
          <p:nvPr/>
        </p:nvSpPr>
        <p:spPr>
          <a:xfrm>
            <a:off x="1143000" y="1828800"/>
            <a:ext cx="5334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52400" y="1676400"/>
            <a:ext cx="914400" cy="76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90%</a:t>
            </a:r>
          </a:p>
          <a:p>
            <a:pPr algn="ctr"/>
            <a:r>
              <a:rPr lang="en-US" dirty="0" smtClean="0"/>
              <a:t>HCC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85937"/>
            <a:ext cx="12954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Hepatitis C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relacion</a:t>
            </a:r>
            <a:r>
              <a:rPr lang="en-US" dirty="0" smtClean="0"/>
              <a:t> entre la </a:t>
            </a:r>
            <a:r>
              <a:rPr lang="en-US" dirty="0" err="1" smtClean="0"/>
              <a:t>infeccion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HCV y CHC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clara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descubrimiento</a:t>
            </a:r>
            <a:endParaRPr lang="en-US" dirty="0" smtClean="0"/>
          </a:p>
          <a:p>
            <a:r>
              <a:rPr lang="en-US" b="1" dirty="0" smtClean="0"/>
              <a:t>Carcinogenesis </a:t>
            </a:r>
            <a:r>
              <a:rPr lang="en-US" b="1" dirty="0" err="1" smtClean="0"/>
              <a:t>desconocida</a:t>
            </a:r>
            <a:endParaRPr lang="en-US" b="1" dirty="0" smtClean="0"/>
          </a:p>
          <a:p>
            <a:r>
              <a:rPr lang="en-US" dirty="0" smtClean="0"/>
              <a:t>Es </a:t>
            </a:r>
            <a:r>
              <a:rPr lang="en-US" dirty="0" err="1" smtClean="0"/>
              <a:t>responsable</a:t>
            </a:r>
            <a:r>
              <a:rPr lang="en-US" dirty="0" smtClean="0"/>
              <a:t> de 30% de los </a:t>
            </a:r>
            <a:r>
              <a:rPr lang="en-US" dirty="0" err="1" smtClean="0"/>
              <a:t>casos</a:t>
            </a:r>
            <a:r>
              <a:rPr lang="en-US" dirty="0" smtClean="0"/>
              <a:t> de HCC en EU</a:t>
            </a:r>
          </a:p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relacionado</a:t>
            </a:r>
            <a:r>
              <a:rPr lang="en-US" dirty="0" smtClean="0"/>
              <a:t> con 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avanzados</a:t>
            </a:r>
            <a:r>
              <a:rPr lang="en-US" dirty="0" smtClean="0"/>
              <a:t> de </a:t>
            </a:r>
            <a:r>
              <a:rPr lang="en-US" dirty="0" err="1" smtClean="0"/>
              <a:t>cirrosis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Recambio</a:t>
            </a:r>
            <a:r>
              <a:rPr lang="en-US" dirty="0" smtClean="0"/>
              <a:t> </a:t>
            </a:r>
            <a:r>
              <a:rPr lang="en-US" dirty="0" err="1" smtClean="0"/>
              <a:t>celular</a:t>
            </a:r>
            <a:r>
              <a:rPr lang="en-US" dirty="0" smtClean="0"/>
              <a:t> </a:t>
            </a:r>
            <a:r>
              <a:rPr lang="en-US" dirty="0" err="1" smtClean="0"/>
              <a:t>acelerado</a:t>
            </a:r>
            <a:r>
              <a:rPr lang="en-US" dirty="0" smtClean="0"/>
              <a:t> y </a:t>
            </a:r>
            <a:r>
              <a:rPr lang="en-US" dirty="0" err="1" smtClean="0"/>
              <a:t>nodulos</a:t>
            </a:r>
            <a:r>
              <a:rPr lang="en-US" dirty="0" smtClean="0"/>
              <a:t> </a:t>
            </a:r>
            <a:r>
              <a:rPr lang="en-US" dirty="0" err="1" smtClean="0"/>
              <a:t>displasicos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Hepatitis C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grado</a:t>
            </a:r>
            <a:r>
              <a:rPr lang="en-US" dirty="0" smtClean="0"/>
              <a:t> de </a:t>
            </a:r>
            <a:r>
              <a:rPr lang="en-US" dirty="0" err="1" smtClean="0"/>
              <a:t>inflamacion</a:t>
            </a:r>
            <a:r>
              <a:rPr lang="en-US" dirty="0" smtClean="0"/>
              <a:t> </a:t>
            </a:r>
            <a:r>
              <a:rPr lang="en-US" dirty="0" smtClean="0"/>
              <a:t>s</a:t>
            </a:r>
            <a:r>
              <a:rPr lang="en-US" dirty="0" smtClean="0"/>
              <a:t>e </a:t>
            </a:r>
            <a:r>
              <a:rPr lang="en-US" dirty="0" err="1" smtClean="0"/>
              <a:t>relaciona</a:t>
            </a:r>
            <a:r>
              <a:rPr lang="en-US" dirty="0" smtClean="0"/>
              <a:t> con el </a:t>
            </a:r>
            <a:r>
              <a:rPr lang="en-US" dirty="0" err="1" smtClean="0"/>
              <a:t>pronostico</a:t>
            </a:r>
            <a:endParaRPr lang="en-US" dirty="0" smtClean="0"/>
          </a:p>
          <a:p>
            <a:r>
              <a:rPr lang="en-US" dirty="0" err="1" smtClean="0"/>
              <a:t>Infeccion</a:t>
            </a:r>
            <a:r>
              <a:rPr lang="en-US" dirty="0" smtClean="0"/>
              <a:t>              CHH 30 </a:t>
            </a:r>
            <a:r>
              <a:rPr lang="en-US" dirty="0" err="1" smtClean="0"/>
              <a:t>anos</a:t>
            </a:r>
            <a:endParaRPr 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2590800" y="4038600"/>
            <a:ext cx="978408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Carcinogenesis de HCV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1676400"/>
            <a:ext cx="1219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HCV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67000" y="1600200"/>
            <a:ext cx="129540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 CORE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953000" y="1600200"/>
            <a:ext cx="12192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NS5A PROT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10400" y="1600200"/>
            <a:ext cx="12192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 E1/E2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914400" y="2743200"/>
            <a:ext cx="484632" cy="76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3581400"/>
            <a:ext cx="10668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914400" y="4648200"/>
            <a:ext cx="484632" cy="685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2-Point Star 11"/>
          <p:cNvSpPr/>
          <p:nvPr/>
        </p:nvSpPr>
        <p:spPr>
          <a:xfrm>
            <a:off x="228600" y="5486400"/>
            <a:ext cx="1905000" cy="91440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CARCINOGENESIS</a:t>
            </a: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3048000" y="2667000"/>
            <a:ext cx="484632" cy="76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358140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MAPK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3048000" y="4648200"/>
            <a:ext cx="484632" cy="76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2-Point Star 15"/>
          <p:cNvSpPr/>
          <p:nvPr/>
        </p:nvSpPr>
        <p:spPr>
          <a:xfrm>
            <a:off x="2514600" y="5562600"/>
            <a:ext cx="1524000" cy="83820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PROL. CEL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5334000" y="2667000"/>
            <a:ext cx="484632" cy="1143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4038600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 53</a:t>
            </a:r>
            <a:endParaRPr lang="en-US" dirty="0"/>
          </a:p>
        </p:txBody>
      </p:sp>
      <p:sp>
        <p:nvSpPr>
          <p:cNvPr id="19" name="Multiply 18"/>
          <p:cNvSpPr/>
          <p:nvPr/>
        </p:nvSpPr>
        <p:spPr>
          <a:xfrm>
            <a:off x="5105400" y="2667000"/>
            <a:ext cx="914400" cy="914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363968" y="2590800"/>
            <a:ext cx="484632" cy="1219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7162800" y="2590800"/>
            <a:ext cx="914400" cy="914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58000" y="4038600"/>
            <a:ext cx="14478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APOPTOSIS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</a:t>
            </a:r>
            <a:r>
              <a:rPr lang="en-US" dirty="0" err="1" smtClean="0"/>
              <a:t>Involucrados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657600" y="3200400"/>
            <a:ext cx="2057400" cy="1295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HCC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5486400" y="2362200"/>
            <a:ext cx="1295400" cy="381000"/>
          </a:xfrm>
          <a:prstGeom prst="borderCallout1">
            <a:avLst>
              <a:gd name="adj1" fmla="val 18750"/>
              <a:gd name="adj2" fmla="val -8333"/>
              <a:gd name="adj3" fmla="val 185833"/>
              <a:gd name="adj4" fmla="val -530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 53</a:t>
            </a:r>
            <a:endParaRPr lang="en-US" dirty="0"/>
          </a:p>
        </p:txBody>
      </p:sp>
      <p:sp>
        <p:nvSpPr>
          <p:cNvPr id="10" name="Line Callout 1 9"/>
          <p:cNvSpPr/>
          <p:nvPr/>
        </p:nvSpPr>
        <p:spPr>
          <a:xfrm>
            <a:off x="6553200" y="4648200"/>
            <a:ext cx="1066800" cy="457200"/>
          </a:xfrm>
          <a:prstGeom prst="borderCallout1">
            <a:avLst>
              <a:gd name="adj1" fmla="val 18750"/>
              <a:gd name="adj2" fmla="val -8333"/>
              <a:gd name="adj3" fmla="val -69137"/>
              <a:gd name="adj4" fmla="val -952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PIK 3 CA</a:t>
            </a:r>
            <a:endParaRPr lang="en-US" dirty="0"/>
          </a:p>
        </p:txBody>
      </p:sp>
      <p:sp>
        <p:nvSpPr>
          <p:cNvPr id="12" name="Line Callout 1 11"/>
          <p:cNvSpPr/>
          <p:nvPr/>
        </p:nvSpPr>
        <p:spPr>
          <a:xfrm>
            <a:off x="1600200" y="4572000"/>
            <a:ext cx="1371600" cy="612648"/>
          </a:xfrm>
          <a:prstGeom prst="borderCallout1">
            <a:avLst>
              <a:gd name="adj1" fmla="val -12345"/>
              <a:gd name="adj2" fmla="val 59260"/>
              <a:gd name="adj3" fmla="val -76141"/>
              <a:gd name="adj4" fmla="val 13851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b- </a:t>
            </a:r>
            <a:r>
              <a:rPr lang="en-US" dirty="0" err="1" smtClean="0"/>
              <a:t>catenina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Aflatoxina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Micotoxina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encuentra</a:t>
            </a:r>
            <a:r>
              <a:rPr lang="en-US" dirty="0" smtClean="0"/>
              <a:t> en </a:t>
            </a:r>
            <a:r>
              <a:rPr lang="en-US" dirty="0" err="1" smtClean="0"/>
              <a:t>maiz</a:t>
            </a:r>
            <a:r>
              <a:rPr lang="en-US" dirty="0" smtClean="0"/>
              <a:t>, </a:t>
            </a:r>
            <a:r>
              <a:rPr lang="en-US" dirty="0" err="1" smtClean="0"/>
              <a:t>cacahuate</a:t>
            </a:r>
            <a:r>
              <a:rPr lang="en-US" dirty="0" smtClean="0"/>
              <a:t> etc.</a:t>
            </a:r>
          </a:p>
          <a:p>
            <a:r>
              <a:rPr lang="en-US" dirty="0" err="1" smtClean="0"/>
              <a:t>Dietas</a:t>
            </a:r>
            <a:r>
              <a:rPr lang="en-US" dirty="0" smtClean="0"/>
              <a:t> con alto </a:t>
            </a:r>
            <a:r>
              <a:rPr lang="en-US" dirty="0" err="1" smtClean="0"/>
              <a:t>contenido</a:t>
            </a:r>
            <a:r>
              <a:rPr lang="en-US" dirty="0" smtClean="0"/>
              <a:t> se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relacionado</a:t>
            </a:r>
            <a:r>
              <a:rPr lang="en-US" dirty="0" smtClean="0"/>
              <a:t> con </a:t>
            </a:r>
            <a:r>
              <a:rPr lang="en-US" dirty="0" err="1" smtClean="0"/>
              <a:t>incremento</a:t>
            </a:r>
            <a:r>
              <a:rPr lang="en-US" dirty="0" smtClean="0"/>
              <a:t> en el </a:t>
            </a:r>
            <a:r>
              <a:rPr lang="en-US" dirty="0" err="1" smtClean="0"/>
              <a:t>riesgo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Mutaciones</a:t>
            </a:r>
            <a:r>
              <a:rPr lang="en-US" dirty="0" smtClean="0"/>
              <a:t> en p53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ALCOHOL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3124200"/>
            <a:ext cx="12192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ALCOHOL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3124200"/>
            <a:ext cx="1295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ESTRES OXIDATIVO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114800" y="3401568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3124200"/>
            <a:ext cx="11430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INFLAMACION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096000" y="3401568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6781800" y="2819400"/>
            <a:ext cx="1905000" cy="1371600"/>
          </a:xfrm>
          <a:prstGeom prst="star7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CIRROSIS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905000" y="3429000"/>
            <a:ext cx="685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52800" y="152400"/>
            <a:ext cx="1981200" cy="762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ETANOL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3061074" y="672726"/>
            <a:ext cx="797392" cy="671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5"/>
          </p:cNvCxnSpPr>
          <p:nvPr/>
        </p:nvCxnSpPr>
        <p:spPr>
          <a:xfrm rot="16200000" flipH="1">
            <a:off x="4980734" y="865934"/>
            <a:ext cx="568792" cy="442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Alternate Process 14"/>
          <p:cNvSpPr/>
          <p:nvPr/>
        </p:nvSpPr>
        <p:spPr>
          <a:xfrm>
            <a:off x="1981200" y="1447800"/>
            <a:ext cx="1828800" cy="61264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ACETALDEHIDO</a:t>
            </a:r>
            <a:endParaRPr lang="en-US" dirty="0"/>
          </a:p>
        </p:txBody>
      </p:sp>
      <p:sp>
        <p:nvSpPr>
          <p:cNvPr id="17" name="Flowchart: Alternate Process 16"/>
          <p:cNvSpPr/>
          <p:nvPr/>
        </p:nvSpPr>
        <p:spPr>
          <a:xfrm>
            <a:off x="5029200" y="1447800"/>
            <a:ext cx="1676400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RADICALES LIBRES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324894" y="24757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32-Point Star 22"/>
          <p:cNvSpPr/>
          <p:nvPr/>
        </p:nvSpPr>
        <p:spPr>
          <a:xfrm>
            <a:off x="2133600" y="2971800"/>
            <a:ext cx="1143000" cy="914400"/>
          </a:xfrm>
          <a:prstGeom prst="star3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DNA</a:t>
            </a:r>
            <a:endParaRPr lang="en-US" dirty="0"/>
          </a:p>
        </p:txBody>
      </p:sp>
      <p:cxnSp>
        <p:nvCxnSpPr>
          <p:cNvPr id="25" name="Curved Connector 24"/>
          <p:cNvCxnSpPr/>
          <p:nvPr/>
        </p:nvCxnSpPr>
        <p:spPr>
          <a:xfrm rot="10800000" flipV="1">
            <a:off x="1219200" y="3657600"/>
            <a:ext cx="10668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>
            <a:off x="3200400" y="3657600"/>
            <a:ext cx="6858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57200" y="4114800"/>
            <a:ext cx="1447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DANO MITOCONDRIAL</a:t>
            </a:r>
            <a:endParaRPr lang="en-US" sz="1000" dirty="0"/>
          </a:p>
        </p:txBody>
      </p:sp>
      <p:sp>
        <p:nvSpPr>
          <p:cNvPr id="36" name="Oval 35"/>
          <p:cNvSpPr/>
          <p:nvPr/>
        </p:nvSpPr>
        <p:spPr>
          <a:xfrm>
            <a:off x="3352800" y="4114800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APOPTOSIS</a:t>
            </a:r>
            <a:endParaRPr lang="en-US" sz="1000" dirty="0"/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5525294" y="24757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32-Point Star 42"/>
          <p:cNvSpPr/>
          <p:nvPr/>
        </p:nvSpPr>
        <p:spPr>
          <a:xfrm>
            <a:off x="5181600" y="2895600"/>
            <a:ext cx="1676400" cy="914400"/>
          </a:xfrm>
          <a:prstGeom prst="star32">
            <a:avLst>
              <a:gd name="adj" fmla="val 3611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PEROXIDACION DE LIPOIDOS Y PROTEINAS</a:t>
            </a:r>
            <a:endParaRPr lang="en-US" sz="800" dirty="0"/>
          </a:p>
        </p:txBody>
      </p:sp>
      <p:cxnSp>
        <p:nvCxnSpPr>
          <p:cNvPr id="46" name="Curved Connector 45"/>
          <p:cNvCxnSpPr/>
          <p:nvPr/>
        </p:nvCxnSpPr>
        <p:spPr>
          <a:xfrm>
            <a:off x="2514600" y="4876800"/>
            <a:ext cx="1828800" cy="609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4419600" y="5181600"/>
            <a:ext cx="175260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ACTIVACION INMUNOLOGICA</a:t>
            </a:r>
            <a:endParaRPr lang="en-US" sz="1200" dirty="0"/>
          </a:p>
        </p:txBody>
      </p:sp>
      <p:cxnSp>
        <p:nvCxnSpPr>
          <p:cNvPr id="54" name="Curved Connector 53"/>
          <p:cNvCxnSpPr/>
          <p:nvPr/>
        </p:nvCxnSpPr>
        <p:spPr>
          <a:xfrm rot="5400000">
            <a:off x="5257800" y="4191000"/>
            <a:ext cx="1295400" cy="533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05000" y="4648200"/>
            <a:ext cx="7620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2743200" y="4572000"/>
            <a:ext cx="6858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Striped Right Arrow 70"/>
          <p:cNvSpPr/>
          <p:nvPr/>
        </p:nvSpPr>
        <p:spPr>
          <a:xfrm>
            <a:off x="6324600" y="5181600"/>
            <a:ext cx="762000" cy="838200"/>
          </a:xfrm>
          <a:prstGeom prst="stripedRightArrow">
            <a:avLst>
              <a:gd name="adj1" fmla="val 50000"/>
              <a:gd name="adj2" fmla="val 56061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7-Point Star 71"/>
          <p:cNvSpPr/>
          <p:nvPr/>
        </p:nvSpPr>
        <p:spPr>
          <a:xfrm>
            <a:off x="7239000" y="4800600"/>
            <a:ext cx="1447800" cy="1295400"/>
          </a:xfrm>
          <a:prstGeom prst="star7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CIRROSIS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NAFLD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Hepatopatia</a:t>
            </a:r>
            <a:r>
              <a:rPr lang="en-US" dirty="0" smtClean="0"/>
              <a:t> </a:t>
            </a:r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comun</a:t>
            </a:r>
            <a:r>
              <a:rPr lang="en-US" dirty="0" smtClean="0"/>
              <a:t> en </a:t>
            </a:r>
            <a:r>
              <a:rPr lang="en-US" dirty="0" err="1" smtClean="0"/>
              <a:t>occidente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               </a:t>
            </a:r>
            <a:r>
              <a:rPr lang="en-US" dirty="0" err="1" smtClean="0"/>
              <a:t>acidos</a:t>
            </a:r>
            <a:r>
              <a:rPr lang="en-US" dirty="0" smtClean="0"/>
              <a:t> </a:t>
            </a:r>
            <a:r>
              <a:rPr lang="en-US" dirty="0" err="1" smtClean="0"/>
              <a:t>grasos</a:t>
            </a:r>
            <a:r>
              <a:rPr lang="en-US" dirty="0" smtClean="0"/>
              <a:t> </a:t>
            </a:r>
            <a:r>
              <a:rPr lang="en-US" dirty="0" err="1" smtClean="0"/>
              <a:t>libres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err="1" smtClean="0"/>
              <a:t>Activacion</a:t>
            </a:r>
            <a:r>
              <a:rPr lang="en-US" dirty="0" smtClean="0"/>
              <a:t> de </a:t>
            </a:r>
            <a:r>
              <a:rPr lang="en-US" dirty="0" err="1" smtClean="0"/>
              <a:t>NFkB</a:t>
            </a:r>
            <a:r>
              <a:rPr lang="en-US" dirty="0" smtClean="0"/>
              <a:t>              </a:t>
            </a:r>
            <a:r>
              <a:rPr lang="en-US" dirty="0" err="1" smtClean="0"/>
              <a:t>inflamacion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Cirrosis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1600200" y="2667000"/>
            <a:ext cx="484632" cy="60960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029200" y="3581400"/>
            <a:ext cx="978408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Right Arrow 5"/>
          <p:cNvSpPr/>
          <p:nvPr/>
        </p:nvSpPr>
        <p:spPr>
          <a:xfrm>
            <a:off x="685800" y="3048000"/>
            <a:ext cx="685800" cy="914400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609600" y="4343400"/>
            <a:ext cx="731520" cy="762000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048000" y="4572000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/>
          <p:cNvSpPr/>
          <p:nvPr/>
        </p:nvSpPr>
        <p:spPr>
          <a:xfrm>
            <a:off x="4572000" y="4343400"/>
            <a:ext cx="1447800" cy="1143000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Otras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enfermedades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metabolicas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2819400"/>
            <a:ext cx="1828800" cy="2133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HEMOCROMATOSIS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810000" y="2819400"/>
            <a:ext cx="1752600" cy="2133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WILLSON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53200" y="2819400"/>
            <a:ext cx="1676400" cy="2133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DEF. </a:t>
            </a:r>
            <a:r>
              <a:rPr lang="el-GR" dirty="0" smtClean="0"/>
              <a:t>α</a:t>
            </a:r>
            <a:r>
              <a:rPr lang="en-US" dirty="0" smtClean="0"/>
              <a:t> 1 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Agua </a:t>
            </a:r>
            <a:r>
              <a:rPr lang="en-US" dirty="0" err="1" smtClean="0">
                <a:solidFill>
                  <a:srgbClr val="FFC000"/>
                </a:solidFill>
              </a:rPr>
              <a:t>contaminada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China</a:t>
            </a:r>
          </a:p>
          <a:p>
            <a:r>
              <a:rPr lang="en-US" dirty="0" smtClean="0"/>
              <a:t>Agua </a:t>
            </a:r>
            <a:r>
              <a:rPr lang="en-US" dirty="0" err="1" smtClean="0"/>
              <a:t>contaminada</a:t>
            </a:r>
            <a:r>
              <a:rPr lang="en-US" dirty="0" smtClean="0"/>
              <a:t> con </a:t>
            </a:r>
            <a:r>
              <a:rPr lang="en-US" dirty="0" err="1" smtClean="0"/>
              <a:t>Microcisteina</a:t>
            </a:r>
            <a:endParaRPr lang="en-US" dirty="0" smtClean="0"/>
          </a:p>
          <a:p>
            <a:r>
              <a:rPr lang="en-US" dirty="0" smtClean="0"/>
              <a:t>100 </a:t>
            </a:r>
            <a:r>
              <a:rPr lang="en-US" dirty="0" err="1" smtClean="0"/>
              <a:t>pacientes</a:t>
            </a:r>
            <a:r>
              <a:rPr lang="en-US" dirty="0" smtClean="0"/>
              <a:t> </a:t>
            </a:r>
            <a:r>
              <a:rPr lang="en-US" dirty="0" err="1" smtClean="0"/>
              <a:t>desarrollaron</a:t>
            </a:r>
            <a:r>
              <a:rPr lang="en-US" dirty="0" smtClean="0"/>
              <a:t> HCC </a:t>
            </a:r>
            <a:r>
              <a:rPr lang="en-US" dirty="0" err="1" smtClean="0"/>
              <a:t>vs</a:t>
            </a:r>
            <a:r>
              <a:rPr lang="en-US" dirty="0" smtClean="0"/>
              <a:t> 20 </a:t>
            </a:r>
            <a:r>
              <a:rPr lang="en-US" dirty="0" err="1" smtClean="0"/>
              <a:t>pacientes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tomaron</a:t>
            </a:r>
            <a:r>
              <a:rPr lang="en-US" dirty="0" smtClean="0"/>
              <a:t> </a:t>
            </a:r>
            <a:r>
              <a:rPr lang="en-US" dirty="0" err="1" smtClean="0"/>
              <a:t>agua</a:t>
            </a:r>
            <a:r>
              <a:rPr lang="en-US" dirty="0" smtClean="0"/>
              <a:t> </a:t>
            </a:r>
            <a:r>
              <a:rPr lang="en-US" dirty="0" err="1" smtClean="0"/>
              <a:t>limpia</a:t>
            </a:r>
            <a:r>
              <a:rPr lang="en-US" dirty="0" smtClean="0"/>
              <a:t> de </a:t>
            </a:r>
            <a:r>
              <a:rPr lang="en-US" dirty="0" err="1" smtClean="0"/>
              <a:t>toxinas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Nuez</a:t>
            </a:r>
            <a:r>
              <a:rPr lang="en-US" dirty="0" smtClean="0"/>
              <a:t> Betel: </a:t>
            </a:r>
            <a:r>
              <a:rPr lang="en-US" dirty="0" err="1" smtClean="0"/>
              <a:t>endemica</a:t>
            </a:r>
            <a:r>
              <a:rPr lang="en-US" dirty="0" smtClean="0"/>
              <a:t> de Asia. </a:t>
            </a:r>
            <a:r>
              <a:rPr lang="en-US" dirty="0" err="1" smtClean="0"/>
              <a:t>Aumenta</a:t>
            </a:r>
            <a:r>
              <a:rPr lang="en-US" dirty="0" smtClean="0"/>
              <a:t> el </a:t>
            </a:r>
            <a:r>
              <a:rPr lang="en-US" dirty="0" err="1" smtClean="0"/>
              <a:t>riesgo</a:t>
            </a:r>
            <a:r>
              <a:rPr lang="en-US" dirty="0" smtClean="0"/>
              <a:t> de </a:t>
            </a:r>
            <a:r>
              <a:rPr lang="en-US" dirty="0" err="1" smtClean="0"/>
              <a:t>cirrosis</a:t>
            </a:r>
            <a:r>
              <a:rPr lang="en-US" dirty="0" smtClean="0"/>
              <a:t> y CHC.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Otros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6" name="Picture 6" descr="Ver imagen en tamaño completo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362200"/>
            <a:ext cx="1752600" cy="1676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8200" y="2209800"/>
            <a:ext cx="34290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HORMONAS ESTEROIDEAS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4419600"/>
            <a:ext cx="34290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PESTICIDAS E INSECTICIDAS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876800" y="2438400"/>
            <a:ext cx="978408" cy="1371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8" name="Picture 8" descr="Ver imagen en tamaño complet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124200"/>
            <a:ext cx="1447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Cuadro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clinico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2362200"/>
            <a:ext cx="27432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C000"/>
                </a:solidFill>
              </a:rPr>
              <a:t>Perdida</a:t>
            </a:r>
            <a:r>
              <a:rPr lang="en-US" b="1" dirty="0" smtClean="0">
                <a:solidFill>
                  <a:srgbClr val="FFC000"/>
                </a:solidFill>
              </a:rPr>
              <a:t> de peso</a:t>
            </a:r>
          </a:p>
          <a:p>
            <a:pPr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C000"/>
                </a:solidFill>
              </a:rPr>
              <a:t>Debilidad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Dolor abdominal</a:t>
            </a:r>
          </a:p>
          <a:p>
            <a:pPr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C000"/>
                </a:solidFill>
              </a:rPr>
              <a:t>Plenitud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posprandial</a:t>
            </a:r>
            <a:endParaRPr lang="en-US" b="1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Anorexia </a:t>
            </a:r>
          </a:p>
          <a:p>
            <a:pPr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C000"/>
                </a:solidFill>
              </a:rPr>
              <a:t>Vomito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371600" y="1828800"/>
            <a:ext cx="2133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         </a:t>
            </a:r>
            <a:r>
              <a:rPr lang="en-US" dirty="0" err="1" smtClean="0">
                <a:solidFill>
                  <a:srgbClr val="FFC000"/>
                </a:solidFill>
              </a:rPr>
              <a:t>Sintomas</a:t>
            </a:r>
            <a:r>
              <a:rPr lang="en-US" dirty="0" smtClean="0">
                <a:solidFill>
                  <a:srgbClr val="FFC000"/>
                </a:solidFill>
              </a:rPr>
              <a:t> 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86400" y="1828800"/>
            <a:ext cx="1981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C000"/>
                </a:solidFill>
              </a:rPr>
              <a:t>Signos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2362200"/>
            <a:ext cx="26670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C000"/>
                </a:solidFill>
              </a:rPr>
              <a:t>Hepatomegalia</a:t>
            </a:r>
            <a:r>
              <a:rPr lang="en-US" b="1" dirty="0" smtClean="0">
                <a:solidFill>
                  <a:srgbClr val="FFC000"/>
                </a:solidFill>
              </a:rPr>
              <a:t> 50-90%</a:t>
            </a:r>
          </a:p>
          <a:p>
            <a:pPr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C000"/>
                </a:solidFill>
              </a:rPr>
              <a:t>Soplo</a:t>
            </a:r>
            <a:r>
              <a:rPr lang="en-US" b="1" dirty="0" smtClean="0">
                <a:solidFill>
                  <a:srgbClr val="FFC000"/>
                </a:solidFill>
              </a:rPr>
              <a:t> abdominal  6-25%</a:t>
            </a:r>
          </a:p>
          <a:p>
            <a:pPr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C000"/>
                </a:solidFill>
              </a:rPr>
              <a:t>Ascitis</a:t>
            </a:r>
            <a:r>
              <a:rPr lang="en-US" b="1" dirty="0" smtClean="0">
                <a:solidFill>
                  <a:srgbClr val="FFC000"/>
                </a:solidFill>
              </a:rPr>
              <a:t> 30-60%</a:t>
            </a:r>
          </a:p>
          <a:p>
            <a:pPr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C000"/>
                </a:solidFill>
              </a:rPr>
              <a:t>Esplenomegalia</a:t>
            </a:r>
            <a:endParaRPr lang="en-US" b="1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C000"/>
                </a:solidFill>
              </a:rPr>
              <a:t>Ictericia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C000"/>
                </a:solidFill>
              </a:rPr>
              <a:t>Desgaste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C000"/>
                </a:solidFill>
              </a:rPr>
              <a:t>Fiebre</a:t>
            </a:r>
            <a:r>
              <a:rPr lang="en-US" b="1" dirty="0" smtClean="0">
                <a:solidFill>
                  <a:srgbClr val="FFC000"/>
                </a:solidFill>
              </a:rPr>
              <a:t>  10-50%</a:t>
            </a:r>
          </a:p>
          <a:p>
            <a:pPr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C000"/>
                </a:solidFill>
              </a:rPr>
              <a:t>Ganglio</a:t>
            </a:r>
            <a:r>
              <a:rPr lang="en-US" b="1" dirty="0" smtClean="0">
                <a:solidFill>
                  <a:srgbClr val="FFC000"/>
                </a:solidFill>
              </a:rPr>
              <a:t> de Virchow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Cuadro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Clinico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Astenia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adinamia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anorexia y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perdida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de peso en un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paciente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con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hepatopatia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667000"/>
            <a:ext cx="81534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Cuadro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clinico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30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429000" y="3048000"/>
            <a:ext cx="2514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</a:rPr>
              <a:t>Sindromes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Paraneoplasicos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3048000" y="2819400"/>
            <a:ext cx="673055" cy="561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3924300" y="26289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762500" y="26289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5600700" y="27813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43600" y="39624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5562600" y="44958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4"/>
          </p:cNvCxnSpPr>
          <p:nvPr/>
        </p:nvCxnSpPr>
        <p:spPr>
          <a:xfrm rot="16200000" flipH="1">
            <a:off x="4400550" y="5086350"/>
            <a:ext cx="609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238500" y="46101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2362200" y="3962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010400" y="3657600"/>
            <a:ext cx="1219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FFC000"/>
                </a:solidFill>
              </a:rPr>
              <a:t>desfibrinogenemia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248400" y="2514600"/>
            <a:ext cx="1905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rgbClr val="FFC000"/>
                </a:solidFill>
              </a:rPr>
              <a:t>hipercolesterolemia</a:t>
            </a:r>
            <a:endParaRPr lang="en-US" sz="1100" dirty="0">
              <a:solidFill>
                <a:srgbClr val="FFC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105400" y="1981200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smtClean="0">
                <a:solidFill>
                  <a:srgbClr val="FFC000"/>
                </a:solidFill>
              </a:rPr>
              <a:t>Ca</a:t>
            </a:r>
            <a:r>
              <a:rPr lang="en-US" sz="1200" dirty="0" smtClean="0"/>
              <a:t>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429000" y="1828800"/>
            <a:ext cx="1219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/>
          </a:p>
          <a:p>
            <a:pPr algn="ctr"/>
            <a:endParaRPr lang="en-US" sz="1100" dirty="0" smtClean="0">
              <a:solidFill>
                <a:srgbClr val="FFC000"/>
              </a:solidFill>
            </a:endParaRPr>
          </a:p>
          <a:p>
            <a:pPr algn="ctr"/>
            <a:r>
              <a:rPr lang="en-US" sz="1100" dirty="0" err="1" smtClean="0">
                <a:solidFill>
                  <a:srgbClr val="FFC000"/>
                </a:solidFill>
              </a:rPr>
              <a:t>Eritrocitosis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676400" y="2286000"/>
            <a:ext cx="1447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FFC000"/>
                </a:solidFill>
              </a:rPr>
              <a:t>hipoglucemia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295400" y="35814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FFC000"/>
                </a:solidFill>
              </a:rPr>
              <a:t>Porfiria</a:t>
            </a:r>
            <a:r>
              <a:rPr lang="en-US" sz="1200" dirty="0" smtClean="0">
                <a:solidFill>
                  <a:srgbClr val="FFC000"/>
                </a:solidFill>
              </a:rPr>
              <a:t> </a:t>
            </a:r>
            <a:r>
              <a:rPr lang="en-US" sz="1200" dirty="0" err="1" smtClean="0">
                <a:solidFill>
                  <a:srgbClr val="FFC000"/>
                </a:solidFill>
              </a:rPr>
              <a:t>cutanea</a:t>
            </a:r>
            <a:r>
              <a:rPr lang="en-US" sz="1200" dirty="0" smtClean="0">
                <a:solidFill>
                  <a:srgbClr val="FFC000"/>
                </a:solidFill>
              </a:rPr>
              <a:t> </a:t>
            </a:r>
            <a:r>
              <a:rPr lang="en-US" sz="1200" dirty="0" err="1" smtClean="0">
                <a:solidFill>
                  <a:srgbClr val="FFC000"/>
                </a:solidFill>
              </a:rPr>
              <a:t>tarda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590800" y="5181600"/>
            <a:ext cx="1066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FFC000"/>
                </a:solidFill>
              </a:rPr>
              <a:t>Cambiossexuales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267200" y="5410200"/>
            <a:ext cx="990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TBG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8" name="Oval 47"/>
          <p:cNvSpPr/>
          <p:nvPr/>
        </p:nvSpPr>
        <p:spPr>
          <a:xfrm>
            <a:off x="5791200" y="5257800"/>
            <a:ext cx="1219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FFC000"/>
                </a:solidFill>
              </a:rPr>
              <a:t>Sx</a:t>
            </a:r>
            <a:r>
              <a:rPr lang="en-US" sz="1200" dirty="0" smtClean="0">
                <a:solidFill>
                  <a:srgbClr val="FFC000"/>
                </a:solidFill>
              </a:rPr>
              <a:t> </a:t>
            </a:r>
            <a:r>
              <a:rPr lang="en-US" sz="1200" dirty="0" err="1" smtClean="0">
                <a:solidFill>
                  <a:srgbClr val="FFC000"/>
                </a:solidFill>
              </a:rPr>
              <a:t>carcinoide</a:t>
            </a:r>
            <a:endParaRPr lang="en-US" sz="1200" dirty="0">
              <a:solidFill>
                <a:srgbClr val="FFC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5400000" flipH="1" flipV="1">
            <a:off x="4915693" y="5676107"/>
            <a:ext cx="22860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5677694" y="2247106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eft Arrow 57"/>
          <p:cNvSpPr/>
          <p:nvPr/>
        </p:nvSpPr>
        <p:spPr>
          <a:xfrm>
            <a:off x="1219200" y="2514600"/>
            <a:ext cx="368808" cy="1524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57200" y="2362200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C000"/>
                </a:solidFill>
              </a:rPr>
              <a:t>ILGF-</a:t>
            </a:r>
            <a:r>
              <a:rPr lang="en-US" b="1" dirty="0" smtClean="0">
                <a:solidFill>
                  <a:srgbClr val="FFC000"/>
                </a:solidFill>
              </a:rPr>
              <a:t>1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Evaluacion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>
              <a:buNone/>
            </a:pPr>
            <a:endParaRPr lang="en-US" b="1" dirty="0" smtClean="0"/>
          </a:p>
        </p:txBody>
      </p:sp>
      <p:sp>
        <p:nvSpPr>
          <p:cNvPr id="5" name="Oval 4"/>
          <p:cNvSpPr/>
          <p:nvPr/>
        </p:nvSpPr>
        <p:spPr>
          <a:xfrm>
            <a:off x="2209800" y="1828800"/>
            <a:ext cx="4343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b="1" dirty="0" err="1" smtClean="0">
                <a:solidFill>
                  <a:srgbClr val="FFC000"/>
                </a:solidFill>
              </a:rPr>
              <a:t>Historia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Clinica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0" y="3429000"/>
            <a:ext cx="4267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</a:rPr>
              <a:t>Laboratorio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09800" y="4953000"/>
            <a:ext cx="4419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</a:rPr>
              <a:t>Radiologia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Historia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Clinica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AHF: </a:t>
            </a:r>
            <a:r>
              <a:rPr lang="en-US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historia</a:t>
            </a:r>
            <a:r>
              <a:rPr lang="en-US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de HCC, </a:t>
            </a:r>
            <a:r>
              <a:rPr lang="en-US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hepatopatias</a:t>
            </a:r>
            <a:endParaRPr lang="en-US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APNP: </a:t>
            </a:r>
            <a:r>
              <a:rPr lang="en-US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uso</a:t>
            </a:r>
            <a:r>
              <a:rPr lang="en-US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drogas</a:t>
            </a:r>
            <a:r>
              <a:rPr lang="en-US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IV. </a:t>
            </a:r>
            <a:r>
              <a:rPr lang="en-US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Ocupacion</a:t>
            </a:r>
            <a:endParaRPr lang="en-US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APP: </a:t>
            </a:r>
            <a:r>
              <a:rPr lang="en-US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historia</a:t>
            </a:r>
            <a:r>
              <a:rPr lang="en-US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de transfusion, HCV o HBV </a:t>
            </a:r>
            <a:r>
              <a:rPr lang="en-US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conocido</a:t>
            </a:r>
            <a:endParaRPr lang="en-US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  <a:p>
            <a:endParaRPr lang="en-US" b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Exploracion</a:t>
            </a:r>
            <a:r>
              <a:rPr lang="en-US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Fisica</a:t>
            </a:r>
            <a:r>
              <a:rPr lang="en-US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estigmas</a:t>
            </a:r>
            <a:r>
              <a:rPr lang="en-US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hepaticos</a:t>
            </a:r>
            <a:endParaRPr lang="en-US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http://www-dep.iarc.fr/data/M_763695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315200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0" y="2514600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Incidencia</a:t>
            </a:r>
            <a:r>
              <a:rPr lang="en-US" sz="1400" dirty="0" smtClean="0"/>
              <a:t> </a:t>
            </a:r>
            <a:r>
              <a:rPr lang="en-US" sz="1400" dirty="0" err="1" smtClean="0"/>
              <a:t>variacion</a:t>
            </a:r>
            <a:r>
              <a:rPr lang="en-US" sz="1400" dirty="0" smtClean="0"/>
              <a:t> </a:t>
            </a:r>
            <a:r>
              <a:rPr lang="en-US" sz="1400" dirty="0" err="1" smtClean="0"/>
              <a:t>geografica</a:t>
            </a:r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0" y="3505200"/>
            <a:ext cx="1022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Exposicion</a:t>
            </a:r>
            <a:r>
              <a:rPr lang="en-US" sz="1400" dirty="0" smtClean="0"/>
              <a:t> viral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Laboratorio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AFP</a:t>
            </a:r>
          </a:p>
          <a:p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 smtClean="0"/>
              <a:t>prueba</a:t>
            </a:r>
            <a:r>
              <a:rPr lang="en-US" dirty="0" smtClean="0"/>
              <a:t> de </a:t>
            </a:r>
            <a:r>
              <a:rPr lang="en-US" dirty="0" err="1" smtClean="0"/>
              <a:t>laboratorio</a:t>
            </a:r>
            <a:r>
              <a:rPr lang="en-US" dirty="0" smtClean="0"/>
              <a:t> </a:t>
            </a:r>
            <a:r>
              <a:rPr lang="en-US" dirty="0" err="1" smtClean="0"/>
              <a:t>utilizada</a:t>
            </a:r>
            <a:endParaRPr lang="en-US" dirty="0" smtClean="0"/>
          </a:p>
          <a:p>
            <a:r>
              <a:rPr lang="en-US" dirty="0" err="1" smtClean="0"/>
              <a:t>Elevada</a:t>
            </a:r>
            <a:r>
              <a:rPr lang="en-US" dirty="0" smtClean="0"/>
              <a:t> en el 70% de </a:t>
            </a:r>
            <a:r>
              <a:rPr lang="en-US" dirty="0" err="1" smtClean="0"/>
              <a:t>asiaticos</a:t>
            </a:r>
            <a:endParaRPr lang="en-US" dirty="0" smtClean="0"/>
          </a:p>
          <a:p>
            <a:r>
              <a:rPr lang="en-US" dirty="0" smtClean="0"/>
              <a:t>50% en </a:t>
            </a:r>
            <a:r>
              <a:rPr lang="en-US" dirty="0" err="1" smtClean="0"/>
              <a:t>americanos</a:t>
            </a:r>
            <a:r>
              <a:rPr lang="en-US" dirty="0" smtClean="0"/>
              <a:t> y </a:t>
            </a:r>
            <a:r>
              <a:rPr lang="en-US" dirty="0" err="1" smtClean="0"/>
              <a:t>europeos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eleva</a:t>
            </a:r>
            <a:r>
              <a:rPr lang="en-US" dirty="0" smtClean="0"/>
              <a:t> de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temprana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tamizaje</a:t>
            </a:r>
            <a:r>
              <a:rPr lang="en-US" dirty="0" smtClean="0"/>
              <a:t> de </a:t>
            </a:r>
            <a:r>
              <a:rPr lang="en-US" dirty="0" err="1" smtClean="0"/>
              <a:t>eleccion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Laboratorio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PIVKA-2 ( des-</a:t>
            </a:r>
            <a:r>
              <a:rPr lang="en-US" dirty="0" err="1" smtClean="0"/>
              <a:t>i</a:t>
            </a:r>
            <a:r>
              <a:rPr lang="en-US" dirty="0" smtClean="0"/>
              <a:t>-</a:t>
            </a:r>
            <a:r>
              <a:rPr lang="en-US" dirty="0" err="1" smtClean="0"/>
              <a:t>carboxy</a:t>
            </a:r>
            <a:r>
              <a:rPr lang="en-US" dirty="0" smtClean="0"/>
              <a:t> </a:t>
            </a:r>
            <a:r>
              <a:rPr lang="en-US" dirty="0" err="1" smtClean="0"/>
              <a:t>prothrombin</a:t>
            </a:r>
            <a:r>
              <a:rPr lang="en-US" dirty="0" smtClean="0"/>
              <a:t> protein induced by vitamin K abnormality)</a:t>
            </a:r>
          </a:p>
          <a:p>
            <a:endParaRPr lang="en-US" dirty="0" smtClean="0"/>
          </a:p>
          <a:p>
            <a:r>
              <a:rPr lang="en-US" dirty="0" smtClean="0"/>
              <a:t>      en el 80% de </a:t>
            </a:r>
            <a:r>
              <a:rPr lang="en-US" dirty="0" err="1" smtClean="0"/>
              <a:t>pacientes</a:t>
            </a:r>
            <a:r>
              <a:rPr lang="en-US" dirty="0" smtClean="0"/>
              <a:t> con HCC</a:t>
            </a:r>
          </a:p>
          <a:p>
            <a:endParaRPr lang="en-US" dirty="0" smtClean="0"/>
          </a:p>
          <a:p>
            <a:r>
              <a:rPr lang="en-US" dirty="0" err="1" smtClean="0"/>
              <a:t>Elevada</a:t>
            </a:r>
            <a:r>
              <a:rPr lang="en-US" dirty="0" smtClean="0"/>
              <a:t> en </a:t>
            </a:r>
            <a:r>
              <a:rPr lang="en-US" dirty="0" err="1" smtClean="0"/>
              <a:t>pacientes</a:t>
            </a:r>
            <a:r>
              <a:rPr lang="en-US" dirty="0" smtClean="0"/>
              <a:t> con </a:t>
            </a:r>
            <a:r>
              <a:rPr lang="en-US" dirty="0" err="1" smtClean="0"/>
              <a:t>deficiencia</a:t>
            </a:r>
            <a:r>
              <a:rPr lang="en-US" dirty="0" smtClean="0"/>
              <a:t> de </a:t>
            </a:r>
            <a:r>
              <a:rPr lang="en-US" dirty="0" err="1" smtClean="0"/>
              <a:t>vitamina</a:t>
            </a:r>
            <a:r>
              <a:rPr lang="en-US" dirty="0" smtClean="0"/>
              <a:t> K</a:t>
            </a:r>
          </a:p>
        </p:txBody>
      </p:sp>
      <p:sp>
        <p:nvSpPr>
          <p:cNvPr id="4" name="Up Arrow 3"/>
          <p:cNvSpPr/>
          <p:nvPr/>
        </p:nvSpPr>
        <p:spPr>
          <a:xfrm>
            <a:off x="838200" y="3200400"/>
            <a:ext cx="484632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Laboratorio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AFP y PIVKA-2 se </a:t>
            </a:r>
            <a:r>
              <a:rPr lang="en-US" b="1" dirty="0" err="1" smtClean="0"/>
              <a:t>elevan</a:t>
            </a:r>
            <a:r>
              <a:rPr lang="en-US" b="1" dirty="0" smtClean="0"/>
              <a:t> en </a:t>
            </a:r>
            <a:r>
              <a:rPr lang="en-US" b="1" dirty="0" err="1" smtClean="0"/>
              <a:t>pacientes</a:t>
            </a:r>
            <a:r>
              <a:rPr lang="en-US" b="1" dirty="0" smtClean="0"/>
              <a:t> con hepatitis </a:t>
            </a:r>
            <a:r>
              <a:rPr lang="en-US" b="1" dirty="0" err="1" smtClean="0"/>
              <a:t>cronica</a:t>
            </a:r>
            <a:r>
              <a:rPr lang="en-US" b="1" dirty="0" smtClean="0"/>
              <a:t> y </a:t>
            </a:r>
            <a:r>
              <a:rPr lang="en-US" b="1" dirty="0" err="1" smtClean="0"/>
              <a:t>cirrosis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62000" y="2743200"/>
            <a:ext cx="70866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Laboratorio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Pruebas</a:t>
            </a:r>
            <a:r>
              <a:rPr lang="en-US" dirty="0" smtClean="0"/>
              <a:t> de </a:t>
            </a:r>
            <a:r>
              <a:rPr lang="en-US" dirty="0" err="1" smtClean="0"/>
              <a:t>funcion</a:t>
            </a:r>
            <a:r>
              <a:rPr lang="en-US" dirty="0" smtClean="0"/>
              <a:t> hepatica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Pruebas</a:t>
            </a:r>
            <a:r>
              <a:rPr lang="en-US" dirty="0" smtClean="0"/>
              <a:t> de </a:t>
            </a:r>
            <a:r>
              <a:rPr lang="en-US" dirty="0" err="1" smtClean="0"/>
              <a:t>capacidad</a:t>
            </a:r>
            <a:r>
              <a:rPr lang="en-US" dirty="0" smtClean="0"/>
              <a:t> de </a:t>
            </a:r>
            <a:r>
              <a:rPr lang="en-US" dirty="0" err="1" smtClean="0"/>
              <a:t>sintesis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Valor </a:t>
            </a:r>
            <a:r>
              <a:rPr lang="en-US" dirty="0" err="1" smtClean="0"/>
              <a:t>pronostico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Radiologia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USG: </a:t>
            </a:r>
            <a:r>
              <a:rPr lang="en-US" dirty="0" err="1" smtClean="0"/>
              <a:t>tamizaje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TAC y IRM </a:t>
            </a:r>
            <a:r>
              <a:rPr lang="en-US" dirty="0" err="1" smtClean="0"/>
              <a:t>para</a:t>
            </a:r>
            <a:r>
              <a:rPr lang="en-US" dirty="0" smtClean="0"/>
              <a:t> extension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Radiologia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600" dirty="0" err="1" smtClean="0"/>
              <a:t>Captacion</a:t>
            </a:r>
            <a:r>
              <a:rPr lang="en-US" sz="2600" dirty="0" smtClean="0"/>
              <a:t> </a:t>
            </a:r>
            <a:r>
              <a:rPr lang="en-US" sz="2600" dirty="0" err="1" smtClean="0"/>
              <a:t>rapida</a:t>
            </a:r>
            <a:r>
              <a:rPr lang="en-US" sz="2600" dirty="0" smtClean="0"/>
              <a:t> del </a:t>
            </a:r>
            <a:r>
              <a:rPr lang="en-US" sz="2600" dirty="0" err="1" smtClean="0"/>
              <a:t>contraste</a:t>
            </a:r>
            <a:r>
              <a:rPr lang="en-US" sz="2600" dirty="0" smtClean="0"/>
              <a:t> </a:t>
            </a:r>
            <a:r>
              <a:rPr lang="en-US" sz="2600" dirty="0" err="1" smtClean="0"/>
              <a:t>durante</a:t>
            </a:r>
            <a:r>
              <a:rPr lang="en-US" sz="2600" dirty="0" smtClean="0"/>
              <a:t> la </a:t>
            </a:r>
            <a:r>
              <a:rPr lang="en-US" sz="2600" dirty="0" err="1" smtClean="0"/>
              <a:t>fase</a:t>
            </a:r>
            <a:r>
              <a:rPr lang="en-US" sz="2600" dirty="0" smtClean="0"/>
              <a:t> arterial</a:t>
            </a:r>
          </a:p>
          <a:p>
            <a:endParaRPr lang="en-US" sz="2600" dirty="0" smtClean="0"/>
          </a:p>
          <a:p>
            <a:r>
              <a:rPr lang="en-US" sz="2600" dirty="0" err="1" smtClean="0"/>
              <a:t>Lavado</a:t>
            </a:r>
            <a:r>
              <a:rPr lang="en-US" sz="2600" dirty="0" smtClean="0"/>
              <a:t> </a:t>
            </a:r>
            <a:r>
              <a:rPr lang="en-US" sz="2600" dirty="0" err="1" smtClean="0"/>
              <a:t>rapido</a:t>
            </a:r>
            <a:r>
              <a:rPr lang="en-US" sz="2600" dirty="0" smtClean="0"/>
              <a:t> </a:t>
            </a:r>
            <a:r>
              <a:rPr lang="en-US" sz="2600" dirty="0" err="1" smtClean="0"/>
              <a:t>durante</a:t>
            </a:r>
            <a:r>
              <a:rPr lang="en-US" sz="2600" dirty="0" smtClean="0"/>
              <a:t> la </a:t>
            </a:r>
            <a:r>
              <a:rPr lang="en-US" sz="2600" dirty="0" err="1" smtClean="0"/>
              <a:t>fase</a:t>
            </a:r>
            <a:r>
              <a:rPr lang="en-US" sz="2600" dirty="0" smtClean="0"/>
              <a:t> </a:t>
            </a:r>
            <a:r>
              <a:rPr lang="en-US" sz="2600" dirty="0" err="1" smtClean="0"/>
              <a:t>venosa</a:t>
            </a:r>
            <a:r>
              <a:rPr lang="en-US" sz="2600" dirty="0" smtClean="0"/>
              <a:t> </a:t>
            </a:r>
            <a:r>
              <a:rPr lang="en-US" sz="2600" dirty="0" err="1" smtClean="0"/>
              <a:t>tardia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err="1" smtClean="0"/>
              <a:t>Tumores</a:t>
            </a:r>
            <a:r>
              <a:rPr lang="en-US" sz="2600" dirty="0" smtClean="0"/>
              <a:t> </a:t>
            </a:r>
            <a:r>
              <a:rPr lang="en-US" sz="2600" dirty="0" err="1" smtClean="0"/>
              <a:t>hipervasculares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Extension </a:t>
            </a:r>
            <a:r>
              <a:rPr lang="en-US" sz="2600" dirty="0" err="1" smtClean="0"/>
              <a:t>tumoral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No </a:t>
            </a:r>
            <a:r>
              <a:rPr lang="en-US" sz="2600" dirty="0" err="1" smtClean="0"/>
              <a:t>detecta</a:t>
            </a:r>
            <a:r>
              <a:rPr lang="en-US" sz="2600" dirty="0" smtClean="0"/>
              <a:t> </a:t>
            </a:r>
            <a:r>
              <a:rPr lang="en-US" sz="2600" dirty="0" err="1" smtClean="0"/>
              <a:t>tumores</a:t>
            </a:r>
            <a:r>
              <a:rPr lang="en-US" sz="2600" dirty="0" smtClean="0"/>
              <a:t> &lt; 1 0 2 cm en </a:t>
            </a:r>
            <a:r>
              <a:rPr lang="en-US" sz="2600" dirty="0" err="1" smtClean="0"/>
              <a:t>higados</a:t>
            </a:r>
            <a:r>
              <a:rPr lang="en-US" sz="2600" dirty="0" smtClean="0"/>
              <a:t> </a:t>
            </a:r>
            <a:r>
              <a:rPr lang="en-US" sz="2600" dirty="0" err="1" smtClean="0"/>
              <a:t>cirroticos</a:t>
            </a:r>
            <a:endParaRPr lang="en-US" sz="2600" dirty="0" smtClean="0"/>
          </a:p>
        </p:txBody>
      </p:sp>
      <p:sp>
        <p:nvSpPr>
          <p:cNvPr id="4" name="Oval 3"/>
          <p:cNvSpPr/>
          <p:nvPr/>
        </p:nvSpPr>
        <p:spPr>
          <a:xfrm>
            <a:off x="3276600" y="1676400"/>
            <a:ext cx="2133600" cy="609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TAC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8788" name="Picture 4" descr="http://www.doyma.es/ficheros/images/36/36v82n03/grande/36v82n03-13109530fi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248400" cy="441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6738" name="Picture 2" descr="http://www.md.ucl.ac.be/pedihepa/Image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5867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Radiologia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Extension </a:t>
            </a:r>
            <a:r>
              <a:rPr lang="en-US" dirty="0" err="1" smtClean="0"/>
              <a:t>tumoral</a:t>
            </a:r>
            <a:endParaRPr lang="en-US" dirty="0" smtClean="0"/>
          </a:p>
          <a:p>
            <a:r>
              <a:rPr lang="en-US" dirty="0" smtClean="0"/>
              <a:t>T2</a:t>
            </a:r>
          </a:p>
          <a:p>
            <a:r>
              <a:rPr lang="en-US" dirty="0" err="1" smtClean="0"/>
              <a:t>Gadolinio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05200" y="1752600"/>
            <a:ext cx="1828800" cy="609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IRM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Radiologia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Metodo</a:t>
            </a:r>
            <a:r>
              <a:rPr lang="en-US" dirty="0" smtClean="0"/>
              <a:t> de </a:t>
            </a:r>
            <a:r>
              <a:rPr lang="en-US" dirty="0" err="1" smtClean="0"/>
              <a:t>tamizaje</a:t>
            </a:r>
            <a:r>
              <a:rPr lang="en-US" dirty="0" smtClean="0"/>
              <a:t> de </a:t>
            </a:r>
            <a:r>
              <a:rPr lang="en-US" dirty="0" err="1" smtClean="0"/>
              <a:t>eleccion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Distincion</a:t>
            </a:r>
            <a:r>
              <a:rPr lang="en-US" dirty="0" smtClean="0"/>
              <a:t> entre HCC y metastasis</a:t>
            </a:r>
          </a:p>
          <a:p>
            <a:endParaRPr lang="en-US" dirty="0" smtClean="0"/>
          </a:p>
          <a:p>
            <a:r>
              <a:rPr lang="en-US" dirty="0" err="1" smtClean="0"/>
              <a:t>Signo</a:t>
            </a:r>
            <a:r>
              <a:rPr lang="en-US" dirty="0" smtClean="0"/>
              <a:t> del </a:t>
            </a:r>
            <a:r>
              <a:rPr lang="en-US" dirty="0" err="1" smtClean="0"/>
              <a:t>anillo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81400" y="1828800"/>
            <a:ext cx="1828800" cy="76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USG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4" name="Picture 2" descr="http://www-dep.iarc.fr/data/P_22825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Diagnostico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Obtener</a:t>
            </a:r>
            <a:r>
              <a:rPr lang="en-US" dirty="0" smtClean="0"/>
              <a:t> un </a:t>
            </a:r>
            <a:r>
              <a:rPr lang="en-US" dirty="0" err="1" smtClean="0"/>
              <a:t>diagnostico</a:t>
            </a:r>
            <a:r>
              <a:rPr lang="en-US" dirty="0" smtClean="0"/>
              <a:t> </a:t>
            </a:r>
            <a:r>
              <a:rPr lang="en-US" dirty="0" err="1" smtClean="0"/>
              <a:t>histopatologico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de alto </a:t>
            </a:r>
            <a:r>
              <a:rPr lang="en-US" dirty="0" err="1" smtClean="0"/>
              <a:t>riesgo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BAAF</a:t>
            </a:r>
          </a:p>
          <a:p>
            <a:endParaRPr lang="en-US" dirty="0" smtClean="0"/>
          </a:p>
          <a:p>
            <a:r>
              <a:rPr lang="en-US" dirty="0" err="1" smtClean="0"/>
              <a:t>Biopsia</a:t>
            </a:r>
            <a:r>
              <a:rPr lang="en-US" dirty="0" smtClean="0"/>
              <a:t> </a:t>
            </a:r>
            <a:r>
              <a:rPr lang="en-US" dirty="0" err="1" smtClean="0"/>
              <a:t>guiada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imagen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Diagnostico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u="sng" dirty="0" smtClean="0"/>
              <a:t>Las </a:t>
            </a:r>
            <a:r>
              <a:rPr lang="en-US" b="1" i="1" u="sng" dirty="0" err="1" smtClean="0"/>
              <a:t>Guias</a:t>
            </a:r>
            <a:r>
              <a:rPr lang="en-US" b="1" i="1" u="sng" dirty="0" smtClean="0"/>
              <a:t> Para La </a:t>
            </a:r>
            <a:r>
              <a:rPr lang="en-US" b="1" i="1" u="sng" dirty="0" err="1" smtClean="0"/>
              <a:t>Practica</a:t>
            </a:r>
            <a:r>
              <a:rPr lang="en-US" b="1" i="1" u="sng" dirty="0" smtClean="0"/>
              <a:t> en el </a:t>
            </a:r>
            <a:r>
              <a:rPr lang="en-US" b="1" i="1" u="sng" dirty="0" err="1" smtClean="0"/>
              <a:t>Manejo</a:t>
            </a:r>
            <a:r>
              <a:rPr lang="en-US" b="1" i="1" u="sng" dirty="0" smtClean="0"/>
              <a:t> del HCC: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deteccion</a:t>
            </a:r>
            <a:r>
              <a:rPr lang="en-US" sz="2800" dirty="0" smtClean="0"/>
              <a:t> de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masa</a:t>
            </a:r>
            <a:r>
              <a:rPr lang="en-US" sz="2800" dirty="0" smtClean="0"/>
              <a:t> hepatica en un </a:t>
            </a:r>
            <a:r>
              <a:rPr lang="en-US" sz="2800" dirty="0" err="1" smtClean="0"/>
              <a:t>higado</a:t>
            </a:r>
            <a:r>
              <a:rPr lang="en-US" sz="2800" dirty="0" smtClean="0"/>
              <a:t> </a:t>
            </a:r>
            <a:r>
              <a:rPr lang="en-US" sz="2800" dirty="0" err="1" smtClean="0"/>
              <a:t>cirrotico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mida</a:t>
            </a:r>
            <a:r>
              <a:rPr lang="en-US" sz="2800" dirty="0" smtClean="0"/>
              <a:t> &gt; 2 cm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 AFP &gt; 200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Imagen</a:t>
            </a:r>
            <a:r>
              <a:rPr lang="en-US" sz="2800" dirty="0" smtClean="0"/>
              <a:t> </a:t>
            </a:r>
            <a:r>
              <a:rPr lang="en-US" sz="2800" dirty="0" err="1" smtClean="0"/>
              <a:t>sugestiva</a:t>
            </a:r>
            <a:r>
              <a:rPr lang="en-US" sz="2800" dirty="0" smtClean="0"/>
              <a:t> de HCC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La </a:t>
            </a:r>
            <a:r>
              <a:rPr lang="en-US" sz="2800" dirty="0" err="1" smtClean="0"/>
              <a:t>biopsia</a:t>
            </a:r>
            <a:r>
              <a:rPr lang="en-US" sz="2800" dirty="0" smtClean="0"/>
              <a:t> no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esencial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Diagnostico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AutoNum type="arabicPeriod" startAt="6"/>
            </a:pPr>
            <a:endParaRPr lang="en-US" dirty="0" smtClean="0"/>
          </a:p>
          <a:p>
            <a:pPr marL="514350" indent="-514350">
              <a:buAutoNum type="arabicPeriod" startAt="6"/>
            </a:pPr>
            <a:r>
              <a:rPr lang="en-US" dirty="0" err="1" smtClean="0"/>
              <a:t>Masas</a:t>
            </a:r>
            <a:r>
              <a:rPr lang="en-US" dirty="0" smtClean="0"/>
              <a:t> entre 1-2 cm se </a:t>
            </a:r>
            <a:r>
              <a:rPr lang="en-US" dirty="0" err="1" smtClean="0"/>
              <a:t>recomienda</a:t>
            </a:r>
            <a:r>
              <a:rPr lang="en-US" dirty="0" smtClean="0"/>
              <a:t> </a:t>
            </a:r>
            <a:r>
              <a:rPr lang="en-US" dirty="0" err="1" smtClean="0"/>
              <a:t>biopsia</a:t>
            </a:r>
            <a:r>
              <a:rPr lang="en-US" dirty="0" smtClean="0"/>
              <a:t> </a:t>
            </a:r>
            <a:r>
              <a:rPr lang="en-US" dirty="0" err="1" smtClean="0"/>
              <a:t>guiada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imagen</a:t>
            </a:r>
            <a:endParaRPr lang="en-US" dirty="0" smtClean="0"/>
          </a:p>
          <a:p>
            <a:pPr marL="514350" indent="-514350">
              <a:buAutoNum type="arabicPeriod" startAt="6"/>
            </a:pPr>
            <a:r>
              <a:rPr lang="en-US" dirty="0" err="1" smtClean="0"/>
              <a:t>Lesiones</a:t>
            </a:r>
            <a:r>
              <a:rPr lang="en-US" dirty="0" smtClean="0"/>
              <a:t> &lt; de 1 cm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r>
              <a:rPr lang="en-US" dirty="0" smtClean="0"/>
              <a:t> </a:t>
            </a:r>
            <a:r>
              <a:rPr lang="en-US" dirty="0" err="1" smtClean="0"/>
              <a:t>probabilidad</a:t>
            </a:r>
            <a:r>
              <a:rPr lang="en-US" dirty="0" smtClean="0"/>
              <a:t> de ser </a:t>
            </a:r>
            <a:r>
              <a:rPr lang="en-US" dirty="0" err="1" smtClean="0"/>
              <a:t>malignas</a:t>
            </a:r>
            <a:r>
              <a:rPr lang="en-US" dirty="0" smtClean="0"/>
              <a:t>             </a:t>
            </a:r>
            <a:r>
              <a:rPr lang="en-US" dirty="0" err="1" smtClean="0"/>
              <a:t>seguimiento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imagen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733800" y="3962400"/>
            <a:ext cx="978408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Tamizaje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80’s: </a:t>
            </a:r>
            <a:r>
              <a:rPr lang="en-US" dirty="0" err="1" smtClean="0">
                <a:solidFill>
                  <a:schemeClr val="bg1"/>
                </a:solidFill>
              </a:rPr>
              <a:t>posibilidad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deteccion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temprana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90’s: </a:t>
            </a:r>
            <a:r>
              <a:rPr lang="en-US" dirty="0" err="1" smtClean="0">
                <a:solidFill>
                  <a:schemeClr val="bg1"/>
                </a:solidFill>
              </a:rPr>
              <a:t>vigilancia</a:t>
            </a:r>
            <a:r>
              <a:rPr lang="en-US" dirty="0" smtClean="0">
                <a:solidFill>
                  <a:schemeClr val="bg1"/>
                </a:solidFill>
              </a:rPr>
              <a:t> en </a:t>
            </a:r>
            <a:r>
              <a:rPr lang="en-US" dirty="0" err="1" smtClean="0">
                <a:solidFill>
                  <a:schemeClr val="bg1"/>
                </a:solidFill>
              </a:rPr>
              <a:t>paises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endemicos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AASLD PG: </a:t>
            </a:r>
            <a:r>
              <a:rPr lang="en-US" dirty="0" err="1" smtClean="0">
                <a:solidFill>
                  <a:schemeClr val="bg1"/>
                </a:solidFill>
              </a:rPr>
              <a:t>recomendaciones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basadas</a:t>
            </a:r>
            <a:r>
              <a:rPr lang="en-US" dirty="0" smtClean="0">
                <a:solidFill>
                  <a:schemeClr val="bg1"/>
                </a:solidFill>
              </a:rPr>
              <a:t> en </a:t>
            </a:r>
            <a:r>
              <a:rPr lang="en-US" dirty="0" err="1" smtClean="0">
                <a:solidFill>
                  <a:schemeClr val="bg1"/>
                </a:solidFill>
              </a:rPr>
              <a:t>evidencia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identificacion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pacientes</a:t>
            </a:r>
            <a:r>
              <a:rPr lang="en-US" dirty="0" smtClean="0">
                <a:solidFill>
                  <a:schemeClr val="bg1"/>
                </a:solidFill>
              </a:rPr>
              <a:t> en </a:t>
            </a:r>
            <a:r>
              <a:rPr lang="en-US" dirty="0" err="1" smtClean="0">
                <a:solidFill>
                  <a:schemeClr val="bg1"/>
                </a:solidFill>
              </a:rPr>
              <a:t>riesgo</a:t>
            </a:r>
            <a:r>
              <a:rPr lang="en-US" dirty="0" smtClean="0">
                <a:solidFill>
                  <a:schemeClr val="bg1"/>
                </a:solidFill>
              </a:rPr>
              <a:t>             USG y AFP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057400" y="5105400"/>
            <a:ext cx="978408" cy="304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7004" b="20623"/>
          <a:stretch>
            <a:fillRect/>
          </a:stretch>
        </p:blipFill>
        <p:spPr bwMode="auto">
          <a:xfrm>
            <a:off x="1371600" y="762000"/>
            <a:ext cx="6248400" cy="4953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3048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Algoritmo</a:t>
            </a:r>
            <a:r>
              <a:rPr lang="en-US" sz="1600" dirty="0" smtClean="0"/>
              <a:t> Para </a:t>
            </a:r>
            <a:r>
              <a:rPr lang="en-US" sz="1600" dirty="0" err="1" smtClean="0"/>
              <a:t>abordaje</a:t>
            </a:r>
            <a:r>
              <a:rPr lang="en-US" sz="1600" dirty="0" smtClean="0"/>
              <a:t> de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masa</a:t>
            </a:r>
            <a:r>
              <a:rPr lang="en-US" sz="1600" dirty="0" smtClean="0"/>
              <a:t> </a:t>
            </a:r>
            <a:r>
              <a:rPr lang="en-US" sz="1600" dirty="0" err="1" smtClean="0"/>
              <a:t>encontrada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tamizaje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Estadificacion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Multiples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estadificacion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comun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AJCC/TNM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TNM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/>
              <a:t>TUMOR PRIMARIO </a:t>
            </a:r>
            <a:r>
              <a:rPr lang="en-US" sz="1200" b="1" dirty="0" smtClean="0"/>
              <a:t>(T) </a:t>
            </a:r>
            <a:endParaRPr lang="en-US" sz="1200" b="1" dirty="0" smtClean="0"/>
          </a:p>
          <a:p>
            <a:pPr>
              <a:buNone/>
            </a:pPr>
            <a:r>
              <a:rPr lang="en-US" sz="1200" dirty="0" smtClean="0"/>
              <a:t>TX </a:t>
            </a:r>
            <a:r>
              <a:rPr lang="en-US" sz="1200" dirty="0" err="1" smtClean="0"/>
              <a:t>primario</a:t>
            </a:r>
            <a:r>
              <a:rPr lang="en-US" sz="1200" dirty="0" smtClean="0"/>
              <a:t> no se </a:t>
            </a:r>
            <a:r>
              <a:rPr lang="en-US" sz="1200" dirty="0" err="1" smtClean="0"/>
              <a:t>puede</a:t>
            </a:r>
            <a:r>
              <a:rPr lang="en-US" sz="1200" dirty="0" smtClean="0"/>
              <a:t> </a:t>
            </a:r>
            <a:r>
              <a:rPr lang="en-US" sz="1200" dirty="0" err="1" smtClean="0"/>
              <a:t>evaluar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T0 Sin </a:t>
            </a:r>
            <a:r>
              <a:rPr lang="en-US" sz="1200" dirty="0" err="1" smtClean="0"/>
              <a:t>evidencia</a:t>
            </a:r>
            <a:r>
              <a:rPr lang="en-US" sz="1200" dirty="0" smtClean="0"/>
              <a:t> de tumor</a:t>
            </a:r>
          </a:p>
          <a:p>
            <a:pPr>
              <a:buNone/>
            </a:pPr>
            <a:r>
              <a:rPr lang="en-US" sz="1200" dirty="0" smtClean="0"/>
              <a:t> </a:t>
            </a:r>
            <a:r>
              <a:rPr lang="en-US" sz="1200" dirty="0" smtClean="0"/>
              <a:t>T1 </a:t>
            </a:r>
            <a:r>
              <a:rPr lang="en-US" sz="1200" dirty="0" smtClean="0"/>
              <a:t>tumor </a:t>
            </a:r>
            <a:r>
              <a:rPr lang="en-US" sz="1200" dirty="0" err="1" smtClean="0"/>
              <a:t>solitario</a:t>
            </a:r>
            <a:r>
              <a:rPr lang="en-US" sz="1200" dirty="0" smtClean="0"/>
              <a:t> sin invasion vascular</a:t>
            </a:r>
          </a:p>
          <a:p>
            <a:pPr>
              <a:buNone/>
            </a:pPr>
            <a:r>
              <a:rPr lang="en-US" sz="1200" dirty="0" smtClean="0"/>
              <a:t>T2  tumor </a:t>
            </a:r>
            <a:r>
              <a:rPr lang="en-US" sz="1200" dirty="0" err="1" smtClean="0"/>
              <a:t>silitario</a:t>
            </a:r>
            <a:r>
              <a:rPr lang="en-US" sz="1200" dirty="0" smtClean="0"/>
              <a:t> con invasion vascular o multiples </a:t>
            </a:r>
            <a:r>
              <a:rPr lang="en-US" sz="1200" dirty="0" err="1" smtClean="0"/>
              <a:t>tumores</a:t>
            </a:r>
            <a:r>
              <a:rPr lang="en-US" sz="1200" dirty="0" smtClean="0"/>
              <a:t> </a:t>
            </a:r>
            <a:r>
              <a:rPr lang="en-US" sz="1200" dirty="0" err="1" smtClean="0"/>
              <a:t>ninguno</a:t>
            </a:r>
            <a:r>
              <a:rPr lang="en-US" sz="1200" dirty="0" smtClean="0"/>
              <a:t> &gt; 5 cm</a:t>
            </a:r>
          </a:p>
          <a:p>
            <a:pPr>
              <a:buNone/>
            </a:pPr>
            <a:r>
              <a:rPr lang="en-US" sz="1200" dirty="0" smtClean="0"/>
              <a:t>T3a  multiples </a:t>
            </a:r>
            <a:r>
              <a:rPr lang="en-US" sz="1200" dirty="0" err="1" smtClean="0"/>
              <a:t>tumores</a:t>
            </a:r>
            <a:r>
              <a:rPr lang="en-US" sz="1200" dirty="0" smtClean="0"/>
              <a:t> &gt; 5 cm</a:t>
            </a:r>
          </a:p>
          <a:p>
            <a:pPr>
              <a:buNone/>
            </a:pPr>
            <a:r>
              <a:rPr lang="en-US" sz="1200" dirty="0" smtClean="0"/>
              <a:t>T3b </a:t>
            </a:r>
            <a:r>
              <a:rPr lang="en-US" sz="1200" dirty="0" smtClean="0"/>
              <a:t> </a:t>
            </a:r>
            <a:r>
              <a:rPr lang="en-US" sz="1200" dirty="0" smtClean="0"/>
              <a:t>tumor </a:t>
            </a:r>
            <a:r>
              <a:rPr lang="en-US" sz="1200" dirty="0" err="1" smtClean="0"/>
              <a:t>unico</a:t>
            </a:r>
            <a:r>
              <a:rPr lang="en-US" sz="1200" dirty="0" smtClean="0"/>
              <a:t> o multiples </a:t>
            </a:r>
            <a:r>
              <a:rPr lang="en-US" sz="1200" dirty="0" err="1" smtClean="0"/>
              <a:t>tumores</a:t>
            </a:r>
            <a:r>
              <a:rPr lang="en-US" sz="1200" dirty="0" smtClean="0"/>
              <a:t> de </a:t>
            </a:r>
            <a:r>
              <a:rPr lang="en-US" sz="1200" dirty="0" err="1" smtClean="0"/>
              <a:t>cualquier</a:t>
            </a:r>
            <a:r>
              <a:rPr lang="en-US" sz="1200" dirty="0" smtClean="0"/>
              <a:t> </a:t>
            </a:r>
            <a:r>
              <a:rPr lang="en-US" sz="1200" dirty="0" err="1" smtClean="0"/>
              <a:t>tamano</a:t>
            </a:r>
            <a:r>
              <a:rPr lang="en-US" sz="1200" dirty="0" smtClean="0"/>
              <a:t> </a:t>
            </a:r>
            <a:r>
              <a:rPr lang="en-US" sz="1200" dirty="0" err="1" smtClean="0"/>
              <a:t>que</a:t>
            </a:r>
            <a:r>
              <a:rPr lang="en-US" sz="1200" dirty="0" smtClean="0"/>
              <a:t> </a:t>
            </a:r>
            <a:r>
              <a:rPr lang="en-US" sz="1200" dirty="0" err="1" smtClean="0"/>
              <a:t>afectan</a:t>
            </a:r>
            <a:r>
              <a:rPr lang="en-US" sz="1200" dirty="0" smtClean="0"/>
              <a:t> la </a:t>
            </a:r>
            <a:r>
              <a:rPr lang="en-US" sz="1200" dirty="0" err="1" smtClean="0"/>
              <a:t>rama</a:t>
            </a:r>
            <a:r>
              <a:rPr lang="en-US" sz="1200" dirty="0" smtClean="0"/>
              <a:t> principal de la vena </a:t>
            </a:r>
            <a:r>
              <a:rPr lang="en-US" sz="1200" dirty="0" err="1" smtClean="0"/>
              <a:t>porta</a:t>
            </a:r>
            <a:r>
              <a:rPr lang="en-US" sz="1200" dirty="0" smtClean="0"/>
              <a:t> o de la vena hepatica</a:t>
            </a:r>
          </a:p>
          <a:p>
            <a:pPr>
              <a:buNone/>
            </a:pPr>
            <a:r>
              <a:rPr lang="en-US" sz="1200" dirty="0" smtClean="0"/>
              <a:t>T4  tumor o </a:t>
            </a:r>
            <a:r>
              <a:rPr lang="en-US" sz="1200" dirty="0" err="1" smtClean="0"/>
              <a:t>tumores</a:t>
            </a:r>
            <a:r>
              <a:rPr lang="en-US" sz="1200" dirty="0" smtClean="0"/>
              <a:t> con invasion vascular </a:t>
            </a:r>
            <a:r>
              <a:rPr lang="en-US" sz="1200" dirty="0" err="1" smtClean="0"/>
              <a:t>directa</a:t>
            </a:r>
            <a:r>
              <a:rPr lang="en-US" sz="1200" dirty="0" smtClean="0"/>
              <a:t> o de </a:t>
            </a:r>
            <a:r>
              <a:rPr lang="en-US" sz="1200" dirty="0" err="1" smtClean="0"/>
              <a:t>organos</a:t>
            </a:r>
            <a:r>
              <a:rPr lang="en-US" sz="1200" dirty="0" smtClean="0"/>
              <a:t> </a:t>
            </a:r>
            <a:r>
              <a:rPr lang="en-US" sz="1200" dirty="0" err="1" smtClean="0"/>
              <a:t>adyacentes</a:t>
            </a:r>
            <a:r>
              <a:rPr lang="en-US" sz="1200" dirty="0" smtClean="0"/>
              <a:t> </a:t>
            </a:r>
            <a:r>
              <a:rPr lang="en-US" sz="1200" dirty="0" err="1" smtClean="0"/>
              <a:t>excepto</a:t>
            </a:r>
            <a:r>
              <a:rPr lang="en-US" sz="1200" dirty="0" smtClean="0"/>
              <a:t> </a:t>
            </a:r>
            <a:r>
              <a:rPr lang="en-US" sz="1200" dirty="0" err="1" smtClean="0"/>
              <a:t>vesicula</a:t>
            </a:r>
            <a:r>
              <a:rPr lang="en-US" sz="1200" dirty="0" smtClean="0"/>
              <a:t> o </a:t>
            </a:r>
            <a:r>
              <a:rPr lang="en-US" sz="1200" dirty="0" err="1" smtClean="0"/>
              <a:t>perforacion</a:t>
            </a:r>
            <a:r>
              <a:rPr lang="en-US" sz="1200" dirty="0" smtClean="0"/>
              <a:t> del </a:t>
            </a:r>
            <a:r>
              <a:rPr lang="en-US" sz="1200" dirty="0" err="1" smtClean="0"/>
              <a:t>peritoneo</a:t>
            </a:r>
            <a:r>
              <a:rPr lang="en-US" sz="1200" dirty="0" smtClean="0"/>
              <a:t> parietal</a:t>
            </a:r>
          </a:p>
          <a:p>
            <a:endParaRPr lang="en-US" sz="1200" b="1" dirty="0" smtClean="0"/>
          </a:p>
          <a:p>
            <a:pPr>
              <a:buNone/>
            </a:pPr>
            <a:r>
              <a:rPr lang="en-US" sz="1200" b="1" dirty="0" smtClean="0"/>
              <a:t>GANGLIOS REGIONALES (N)</a:t>
            </a:r>
          </a:p>
          <a:p>
            <a:pPr>
              <a:buNone/>
            </a:pPr>
            <a:r>
              <a:rPr lang="en-US" sz="1200" dirty="0" smtClean="0"/>
              <a:t>NX </a:t>
            </a:r>
            <a:r>
              <a:rPr lang="en-US" sz="1200" dirty="0" smtClean="0"/>
              <a:t> No se </a:t>
            </a:r>
            <a:r>
              <a:rPr lang="en-US" sz="1200" dirty="0" err="1" smtClean="0"/>
              <a:t>pueden</a:t>
            </a:r>
            <a:r>
              <a:rPr lang="en-US" sz="1200" dirty="0" smtClean="0"/>
              <a:t> </a:t>
            </a:r>
            <a:r>
              <a:rPr lang="en-US" sz="1200" dirty="0" err="1" smtClean="0"/>
              <a:t>evaluar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N0 Sin metastasis </a:t>
            </a:r>
            <a:r>
              <a:rPr lang="en-US" sz="1200" dirty="0" err="1" smtClean="0"/>
              <a:t>ganglionares</a:t>
            </a:r>
            <a:r>
              <a:rPr lang="en-US" sz="1200" dirty="0" smtClean="0"/>
              <a:t> </a:t>
            </a:r>
            <a:r>
              <a:rPr lang="en-US" sz="1200" dirty="0" err="1" smtClean="0"/>
              <a:t>regionales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N1  </a:t>
            </a:r>
            <a:r>
              <a:rPr lang="en-US" sz="1200" dirty="0" err="1" smtClean="0"/>
              <a:t>Afeccion</a:t>
            </a:r>
            <a:r>
              <a:rPr lang="en-US" sz="1200" dirty="0" smtClean="0"/>
              <a:t> a </a:t>
            </a:r>
            <a:r>
              <a:rPr lang="en-US" sz="1200" dirty="0" err="1" smtClean="0"/>
              <a:t>ganglios</a:t>
            </a:r>
            <a:r>
              <a:rPr lang="en-US" sz="1200" dirty="0" smtClean="0"/>
              <a:t> </a:t>
            </a:r>
            <a:r>
              <a:rPr lang="en-US" sz="1200" dirty="0" err="1" smtClean="0"/>
              <a:t>regionales</a:t>
            </a:r>
            <a:endParaRPr lang="en-US" sz="1200" dirty="0" smtClean="0"/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sz="1200" b="1" dirty="0" smtClean="0"/>
              <a:t>METASTASIS (M)</a:t>
            </a:r>
            <a:r>
              <a:rPr lang="en-US" sz="1200" dirty="0" smtClean="0"/>
              <a:t>	</a:t>
            </a:r>
          </a:p>
          <a:p>
            <a:pPr>
              <a:buNone/>
            </a:pPr>
            <a:r>
              <a:rPr lang="en-US" sz="1200" dirty="0" smtClean="0"/>
              <a:t>M0 Sin metastasis a </a:t>
            </a:r>
            <a:r>
              <a:rPr lang="en-US" sz="1200" dirty="0" err="1" smtClean="0"/>
              <a:t>distancia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M1 Metastasis a </a:t>
            </a:r>
            <a:r>
              <a:rPr lang="en-US" sz="1200" dirty="0" err="1" smtClean="0"/>
              <a:t>distancia</a:t>
            </a: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b="1" dirty="0" smtClean="0"/>
              <a:t>FIBROSIS</a:t>
            </a:r>
          </a:p>
          <a:p>
            <a:pPr>
              <a:buNone/>
            </a:pPr>
            <a:r>
              <a:rPr lang="en-US" sz="1200" dirty="0" smtClean="0"/>
              <a:t>F0 </a:t>
            </a:r>
            <a:r>
              <a:rPr lang="en-US" sz="1200" dirty="0" err="1" smtClean="0"/>
              <a:t>Puntaje</a:t>
            </a:r>
            <a:r>
              <a:rPr lang="en-US" sz="1200" dirty="0" smtClean="0"/>
              <a:t> 0-4 (nada a </a:t>
            </a:r>
            <a:r>
              <a:rPr lang="en-US" sz="1200" dirty="0" err="1" smtClean="0"/>
              <a:t>moderada</a:t>
            </a:r>
            <a:r>
              <a:rPr lang="en-US" sz="1200" dirty="0" smtClean="0"/>
              <a:t>) </a:t>
            </a:r>
            <a:r>
              <a:rPr lang="en-US" sz="1200" dirty="0" smtClean="0"/>
              <a:t>Fibrosis score </a:t>
            </a:r>
            <a:r>
              <a:rPr lang="en-US" sz="1200" dirty="0" smtClean="0"/>
              <a:t>0-4</a:t>
            </a:r>
          </a:p>
          <a:p>
            <a:pPr>
              <a:buNone/>
            </a:pPr>
            <a:r>
              <a:rPr lang="en-US" sz="1200" dirty="0" smtClean="0"/>
              <a:t>F1 </a:t>
            </a:r>
            <a:r>
              <a:rPr lang="en-US" sz="1200" dirty="0" err="1" smtClean="0"/>
              <a:t>Puntaje</a:t>
            </a:r>
            <a:r>
              <a:rPr lang="en-US" sz="1200" dirty="0" smtClean="0"/>
              <a:t> </a:t>
            </a:r>
            <a:r>
              <a:rPr lang="en-US" sz="1200" dirty="0" smtClean="0"/>
              <a:t>5-6 </a:t>
            </a:r>
            <a:r>
              <a:rPr lang="en-US" sz="1200" dirty="0" smtClean="0"/>
              <a:t>(fibrosis </a:t>
            </a:r>
            <a:r>
              <a:rPr lang="en-US" sz="1200" dirty="0" err="1" smtClean="0"/>
              <a:t>severa</a:t>
            </a:r>
            <a:r>
              <a:rPr lang="en-US" sz="1200" dirty="0" smtClean="0"/>
              <a:t> o </a:t>
            </a:r>
            <a:r>
              <a:rPr lang="en-US" sz="1200" dirty="0" err="1" smtClean="0"/>
              <a:t>cirrosis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1905000"/>
          <a:ext cx="6400800" cy="3962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</a:tblGrid>
              <a:tr h="706244">
                <a:tc>
                  <a:txBody>
                    <a:bodyPr/>
                    <a:lstStyle/>
                    <a:p>
                      <a:r>
                        <a:rPr lang="en-US" dirty="0" smtClean="0"/>
                        <a:t>ESTADIO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40702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07020">
                <a:tc>
                  <a:txBody>
                    <a:bodyPr/>
                    <a:lstStyle/>
                    <a:p>
                      <a:r>
                        <a:rPr lang="en-US" dirty="0" smtClean="0"/>
                        <a:t>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07020">
                <a:tc>
                  <a:txBody>
                    <a:bodyPr/>
                    <a:lstStyle/>
                    <a:p>
                      <a:r>
                        <a:rPr lang="en-US" dirty="0" smtClean="0"/>
                        <a:t>III 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07020">
                <a:tc>
                  <a:txBody>
                    <a:bodyPr/>
                    <a:lstStyle/>
                    <a:p>
                      <a:r>
                        <a:rPr lang="en-US" dirty="0" smtClean="0"/>
                        <a:t>III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070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070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07020">
                <a:tc>
                  <a:txBody>
                    <a:bodyPr/>
                    <a:lstStyle/>
                    <a:p>
                      <a:r>
                        <a:rPr lang="en-US" dirty="0" smtClean="0"/>
                        <a:t>IVA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CUALQUIER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07020">
                <a:tc>
                  <a:txBody>
                    <a:bodyPr/>
                    <a:lstStyle/>
                    <a:p>
                      <a:r>
                        <a:rPr lang="en-US" dirty="0" smtClean="0"/>
                        <a:t>IVB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CUALQUIER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CUALQUIER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Clasificacion</a:t>
            </a:r>
            <a:r>
              <a:rPr lang="en-US" dirty="0" smtClean="0"/>
              <a:t> de Okuda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199"/>
          <a:ext cx="8229600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/>
                <a:gridCol w="2743200"/>
                <a:gridCol w="2743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Parametro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Puntos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Tamano</a:t>
                      </a:r>
                      <a:r>
                        <a:rPr lang="en-US" dirty="0" smtClean="0"/>
                        <a:t> del Tumor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en-US" baseline="0" dirty="0" smtClean="0"/>
                        <a:t> 50 %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Ascitis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50 %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Albumina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Bilirrubina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Clasificacion</a:t>
            </a:r>
            <a:r>
              <a:rPr lang="en-US" dirty="0" smtClean="0"/>
              <a:t> de Okuda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Estadio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Puntos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4191000"/>
            <a:ext cx="487680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supervivencia</a:t>
            </a:r>
            <a:r>
              <a:rPr lang="en-US" b="1" dirty="0" smtClean="0"/>
              <a:t> sin </a:t>
            </a:r>
            <a:r>
              <a:rPr lang="en-US" b="1" dirty="0" err="1" smtClean="0"/>
              <a:t>tratamiento</a:t>
            </a:r>
            <a:r>
              <a:rPr lang="en-US" b="1" dirty="0" smtClean="0"/>
              <a:t>  se </a:t>
            </a:r>
            <a:r>
              <a:rPr lang="en-US" b="1" dirty="0" err="1" smtClean="0"/>
              <a:t>correlaciona</a:t>
            </a:r>
            <a:r>
              <a:rPr lang="en-US" b="1" dirty="0" smtClean="0"/>
              <a:t> </a:t>
            </a:r>
            <a:r>
              <a:rPr lang="en-US" b="1" dirty="0" err="1" smtClean="0"/>
              <a:t>segun</a:t>
            </a:r>
            <a:r>
              <a:rPr lang="en-US" b="1" dirty="0" smtClean="0"/>
              <a:t> el </a:t>
            </a:r>
            <a:r>
              <a:rPr lang="en-US" b="1" dirty="0" err="1" smtClean="0"/>
              <a:t>estadio</a:t>
            </a:r>
            <a:r>
              <a:rPr lang="en-US" b="1" dirty="0" smtClean="0"/>
              <a:t>: 8.3, 2.0 y  0.7 </a:t>
            </a:r>
            <a:r>
              <a:rPr lang="en-US" b="1" dirty="0" err="1" smtClean="0"/>
              <a:t>para</a:t>
            </a:r>
            <a:r>
              <a:rPr lang="en-US" b="1" dirty="0" smtClean="0"/>
              <a:t> los </a:t>
            </a:r>
            <a:r>
              <a:rPr lang="en-US" b="1" dirty="0" err="1" smtClean="0"/>
              <a:t>estadios</a:t>
            </a:r>
            <a:r>
              <a:rPr lang="en-US" b="1" dirty="0" smtClean="0"/>
              <a:t> 1, 2 y 3 </a:t>
            </a:r>
            <a:r>
              <a:rPr lang="en-US" b="1" dirty="0" err="1" smtClean="0"/>
              <a:t>respectivamente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Incidencia</a:t>
            </a:r>
            <a:r>
              <a:rPr lang="en-US" dirty="0" smtClean="0"/>
              <a:t> Global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1127" t="29759" r="41460" b="18600"/>
          <a:stretch>
            <a:fillRect/>
          </a:stretch>
        </p:blipFill>
        <p:spPr bwMode="auto">
          <a:xfrm>
            <a:off x="457200" y="1752600"/>
            <a:ext cx="6168977" cy="377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56056" t="38074" r="20064" b="24070"/>
          <a:stretch>
            <a:fillRect/>
          </a:stretch>
        </p:blipFill>
        <p:spPr bwMode="auto">
          <a:xfrm>
            <a:off x="6705600" y="2590800"/>
            <a:ext cx="142204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0" y="36576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u="sng" dirty="0" err="1" smtClean="0"/>
              <a:t>Programa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Italiano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para</a:t>
            </a:r>
            <a:r>
              <a:rPr lang="en-US" sz="2000" b="1" u="sng" dirty="0" smtClean="0"/>
              <a:t> el HCC</a:t>
            </a:r>
            <a:endParaRPr lang="en-US" sz="2000" b="1" u="sn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448" t="1923" r="3448" b="30000"/>
          <a:stretch>
            <a:fillRect/>
          </a:stretch>
        </p:blipFill>
        <p:spPr bwMode="auto">
          <a:xfrm>
            <a:off x="1143000" y="2133600"/>
            <a:ext cx="44196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3200400"/>
            <a:ext cx="19050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supervivencia</a:t>
            </a:r>
            <a:r>
              <a:rPr lang="en-US" b="1" dirty="0" smtClean="0"/>
              <a:t> </a:t>
            </a:r>
            <a:r>
              <a:rPr lang="en-US" b="1" dirty="0" err="1" smtClean="0"/>
              <a:t>es</a:t>
            </a:r>
            <a:r>
              <a:rPr lang="en-US" b="1" dirty="0" smtClean="0"/>
              <a:t> de 33, 22,9,7 y 3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categorias</a:t>
            </a:r>
            <a:r>
              <a:rPr lang="en-US" b="1" dirty="0" smtClean="0"/>
              <a:t> 0,1,2,3,4 y 6</a:t>
            </a:r>
            <a:endParaRPr lang="en-US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t="89615" r="13793" b="4616"/>
          <a:stretch>
            <a:fillRect/>
          </a:stretch>
        </p:blipFill>
        <p:spPr bwMode="auto">
          <a:xfrm>
            <a:off x="457200" y="6248400"/>
            <a:ext cx="3810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BCLC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Clinic de Barcelona</a:t>
            </a:r>
          </a:p>
          <a:p>
            <a:endParaRPr lang="en-US" dirty="0" smtClean="0"/>
          </a:p>
          <a:p>
            <a:r>
              <a:rPr lang="en-US" dirty="0" smtClean="0"/>
              <a:t>Es la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recomienda</a:t>
            </a:r>
            <a:r>
              <a:rPr lang="en-US" dirty="0" smtClean="0"/>
              <a:t> la </a:t>
            </a:r>
            <a:r>
              <a:rPr lang="en-US" dirty="0" err="1" smtClean="0"/>
              <a:t>asociacion</a:t>
            </a:r>
            <a:r>
              <a:rPr lang="en-US" dirty="0" smtClean="0"/>
              <a:t> Americana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estudio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enfermedades</a:t>
            </a:r>
            <a:r>
              <a:rPr lang="en-US" dirty="0" smtClean="0"/>
              <a:t> del </a:t>
            </a:r>
            <a:r>
              <a:rPr lang="en-US" dirty="0" err="1" smtClean="0"/>
              <a:t>Higado</a:t>
            </a:r>
            <a:endParaRPr lang="en-US" dirty="0" smtClean="0"/>
          </a:p>
          <a:p>
            <a:endParaRPr lang="es-MX" dirty="0" smtClean="0"/>
          </a:p>
          <a:p>
            <a:r>
              <a:rPr lang="es-MX" dirty="0" smtClean="0"/>
              <a:t>BCLC tiene la mayor fuerza </a:t>
            </a:r>
            <a:r>
              <a:rPr lang="es-MX" dirty="0" err="1" smtClean="0"/>
              <a:t>predicitiva</a:t>
            </a:r>
            <a:r>
              <a:rPr lang="es-MX" dirty="0" smtClean="0"/>
              <a:t> de supervivencia</a:t>
            </a:r>
            <a:endParaRPr lang="en-US" dirty="0" smtClean="0"/>
          </a:p>
          <a:p>
            <a:endParaRPr lang="es-ES" dirty="0" smtClean="0">
              <a:latin typeface="Arial" charset="0"/>
            </a:endParaRPr>
          </a:p>
          <a:p>
            <a:endParaRPr lang="es-ES" dirty="0" smtClean="0">
              <a:latin typeface="Arial" charset="0"/>
            </a:endParaRPr>
          </a:p>
          <a:p>
            <a:endParaRPr lang="es-ES" dirty="0" smtClean="0">
              <a:latin typeface="Arial" charset="0"/>
            </a:endParaRPr>
          </a:p>
          <a:p>
            <a:pPr>
              <a:buNone/>
            </a:pPr>
            <a:endParaRPr lang="es-ES" sz="1100" b="1" i="1" dirty="0" smtClean="0">
              <a:latin typeface="Arial" charset="0"/>
            </a:endParaRPr>
          </a:p>
          <a:p>
            <a:pPr>
              <a:buNone/>
            </a:pPr>
            <a:r>
              <a:rPr lang="es-ES" sz="1100" b="1" i="1" dirty="0" err="1" smtClean="0">
                <a:latin typeface="Arial" charset="0"/>
              </a:rPr>
              <a:t>Hepatology</a:t>
            </a:r>
            <a:r>
              <a:rPr lang="es-ES" sz="1100" b="1" i="1" dirty="0" smtClean="0">
                <a:latin typeface="Arial" charset="0"/>
              </a:rPr>
              <a:t> 2005 Apr;41(4):707-16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ph idx="1"/>
          </p:nvPr>
        </p:nvGraphicFramePr>
        <p:xfrm>
          <a:off x="877888" y="1447800"/>
          <a:ext cx="6626225" cy="3581400"/>
        </p:xfrm>
        <a:graphic>
          <a:graphicData uri="http://schemas.openxmlformats.org/presentationml/2006/ole">
            <p:oleObj spid="_x0000_s63490" name="Document" r:id="rId3" imgW="5748480" imgH="3106080" progId="Word.Document.8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762000" y="5181600"/>
            <a:ext cx="3276600" cy="11218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1200" dirty="0" smtClean="0">
                <a:latin typeface="Lucida Sans Unicode" pitchFamily="34" charset="0"/>
              </a:rPr>
              <a:t>0: </a:t>
            </a:r>
            <a:r>
              <a:rPr lang="es-ES" sz="1200" dirty="0" smtClean="0">
                <a:latin typeface="Lucida Sans Unicode" pitchFamily="34" charset="0"/>
              </a:rPr>
              <a:t>asintomático</a:t>
            </a:r>
            <a:r>
              <a:rPr lang="en-GB" sz="1200" dirty="0" smtClean="0">
                <a:latin typeface="Lucida Sans Unicode" pitchFamily="34" charset="0"/>
              </a:rPr>
              <a:t>,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1200" dirty="0" smtClean="0">
                <a:latin typeface="Lucida Sans Unicode" pitchFamily="34" charset="0"/>
              </a:rPr>
              <a:t>1: </a:t>
            </a:r>
            <a:r>
              <a:rPr lang="es-ES" sz="1200" dirty="0" smtClean="0">
                <a:latin typeface="Lucida Sans Unicode" pitchFamily="34" charset="0"/>
              </a:rPr>
              <a:t>sintomático pero conserva actividades</a:t>
            </a:r>
            <a:r>
              <a:rPr lang="en-GB" sz="1200" dirty="0" smtClean="0">
                <a:latin typeface="Lucida Sans Unicode" pitchFamily="34" charset="0"/>
              </a:rPr>
              <a:t> </a:t>
            </a:r>
            <a:endParaRPr lang="es-ES" sz="1200" dirty="0" smtClean="0">
              <a:latin typeface="Lucida Sans Unicode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1200" dirty="0" smtClean="0">
                <a:latin typeface="Lucida Sans Unicode" pitchFamily="34" charset="0"/>
              </a:rPr>
              <a:t>2: </a:t>
            </a:r>
            <a:r>
              <a:rPr lang="es-ES" sz="1200" dirty="0" smtClean="0">
                <a:latin typeface="Lucida Sans Unicode" pitchFamily="34" charset="0"/>
              </a:rPr>
              <a:t>sintomático y en cama</a:t>
            </a:r>
            <a:r>
              <a:rPr lang="en-GB" sz="1200" dirty="0" smtClean="0">
                <a:latin typeface="Lucida Sans Unicode" pitchFamily="34" charset="0"/>
              </a:rPr>
              <a:t> </a:t>
            </a:r>
            <a:r>
              <a:rPr lang="es-ES" sz="1200" dirty="0" smtClean="0">
                <a:latin typeface="Lucida Sans Unicode" pitchFamily="34" charset="0"/>
              </a:rPr>
              <a:t>&lt;</a:t>
            </a:r>
            <a:r>
              <a:rPr lang="en-GB" sz="1200" dirty="0" smtClean="0">
                <a:latin typeface="Lucida Sans Unicode" pitchFamily="34" charset="0"/>
              </a:rPr>
              <a:t>50% </a:t>
            </a:r>
            <a:r>
              <a:rPr lang="es-ES" sz="1200" dirty="0" smtClean="0">
                <a:latin typeface="Lucida Sans Unicode" pitchFamily="34" charset="0"/>
              </a:rPr>
              <a:t>del día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1200" dirty="0" smtClean="0">
                <a:latin typeface="Lucida Sans Unicode" pitchFamily="34" charset="0"/>
              </a:rPr>
              <a:t>3: </a:t>
            </a:r>
            <a:r>
              <a:rPr lang="es-ES" sz="1200" dirty="0" smtClean="0">
                <a:latin typeface="Lucida Sans Unicode" pitchFamily="34" charset="0"/>
              </a:rPr>
              <a:t>sintomático y en cama</a:t>
            </a:r>
            <a:r>
              <a:rPr lang="en-GB" sz="1200" dirty="0" smtClean="0">
                <a:latin typeface="Lucida Sans Unicode" pitchFamily="34" charset="0"/>
              </a:rPr>
              <a:t> </a:t>
            </a:r>
            <a:r>
              <a:rPr lang="es-ES" sz="1200" dirty="0" smtClean="0">
                <a:latin typeface="Lucida Sans Unicode" pitchFamily="34" charset="0"/>
              </a:rPr>
              <a:t>&gt;</a:t>
            </a:r>
            <a:r>
              <a:rPr lang="en-GB" sz="1200" dirty="0" smtClean="0">
                <a:latin typeface="Lucida Sans Unicode" pitchFamily="34" charset="0"/>
              </a:rPr>
              <a:t>50% </a:t>
            </a:r>
            <a:r>
              <a:rPr lang="es-ES" sz="1200" dirty="0" smtClean="0">
                <a:latin typeface="Lucida Sans Unicode" pitchFamily="34" charset="0"/>
              </a:rPr>
              <a:t>del día</a:t>
            </a:r>
            <a:r>
              <a:rPr lang="en-GB" sz="1200" dirty="0" smtClean="0">
                <a:latin typeface="Lucida Sans Unicode" pitchFamily="34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1200" dirty="0" smtClean="0">
                <a:latin typeface="Lucida Sans Unicode" pitchFamily="34" charset="0"/>
              </a:rPr>
              <a:t>4: </a:t>
            </a:r>
            <a:r>
              <a:rPr lang="es-ES" sz="1200" dirty="0" smtClean="0">
                <a:latin typeface="Lucida Sans Unicode" pitchFamily="34" charset="0"/>
              </a:rPr>
              <a:t>confinado a cama</a:t>
            </a:r>
            <a:endParaRPr lang="en-GB" sz="1200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Clasificacion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pronostica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err="1" smtClean="0"/>
              <a:t>Grupo</a:t>
            </a:r>
            <a:r>
              <a:rPr lang="en-US" sz="2400" dirty="0" smtClean="0"/>
              <a:t> </a:t>
            </a:r>
            <a:r>
              <a:rPr lang="en-US" sz="2400" dirty="0" err="1" smtClean="0"/>
              <a:t>frances</a:t>
            </a:r>
            <a:r>
              <a:rPr lang="en-US" sz="2400" dirty="0" smtClean="0"/>
              <a:t> </a:t>
            </a:r>
            <a:r>
              <a:rPr lang="fr-FR" sz="2400" i="1" dirty="0" smtClean="0"/>
              <a:t>d'Etude et de Traitement du Carcinome </a:t>
            </a:r>
            <a:r>
              <a:rPr lang="fr-FR" sz="2400" i="1" dirty="0" err="1" smtClean="0"/>
              <a:t>Hepatocellulaire</a:t>
            </a:r>
            <a:r>
              <a:rPr lang="fr-FR" sz="2400" i="1" dirty="0" smtClean="0"/>
              <a:t> </a:t>
            </a:r>
          </a:p>
          <a:p>
            <a:endParaRPr lang="fr-FR" sz="2400" i="1" dirty="0" smtClean="0"/>
          </a:p>
          <a:p>
            <a:r>
              <a:rPr lang="en-US" sz="2400" dirty="0" err="1" smtClean="0"/>
              <a:t>Karnofsky</a:t>
            </a:r>
            <a:endParaRPr lang="en-US" sz="2400" dirty="0" smtClean="0"/>
          </a:p>
          <a:p>
            <a:r>
              <a:rPr lang="en-US" sz="2400" dirty="0" err="1" smtClean="0"/>
              <a:t>Bilirrubina</a:t>
            </a:r>
            <a:r>
              <a:rPr lang="en-US" sz="2400" dirty="0" smtClean="0"/>
              <a:t> </a:t>
            </a:r>
            <a:r>
              <a:rPr lang="en-US" sz="2400" dirty="0" err="1" smtClean="0"/>
              <a:t>serica</a:t>
            </a:r>
            <a:r>
              <a:rPr lang="en-US" sz="2400" dirty="0" smtClean="0"/>
              <a:t> &gt;2.9 mg/</a:t>
            </a:r>
            <a:r>
              <a:rPr lang="en-US" sz="2400" dirty="0" err="1" smtClean="0"/>
              <a:t>dL</a:t>
            </a:r>
            <a:endParaRPr lang="en-US" sz="2400" dirty="0" smtClean="0"/>
          </a:p>
          <a:p>
            <a:r>
              <a:rPr lang="en-US" sz="2400" dirty="0" err="1" smtClean="0"/>
              <a:t>Fosfatasa</a:t>
            </a:r>
            <a:r>
              <a:rPr lang="en-US" sz="2400" dirty="0" smtClean="0"/>
              <a:t> </a:t>
            </a:r>
            <a:r>
              <a:rPr lang="en-US" sz="2400" dirty="0" err="1" smtClean="0"/>
              <a:t>Alkalina</a:t>
            </a:r>
            <a:r>
              <a:rPr lang="en-US" sz="2400" dirty="0" smtClean="0"/>
              <a:t> 2x el </a:t>
            </a:r>
            <a:r>
              <a:rPr lang="en-US" sz="2400" dirty="0" err="1" smtClean="0"/>
              <a:t>limite</a:t>
            </a:r>
            <a:r>
              <a:rPr lang="en-US" sz="2400" dirty="0" smtClean="0"/>
              <a:t> superior</a:t>
            </a:r>
          </a:p>
          <a:p>
            <a:r>
              <a:rPr lang="en-US" sz="2400" dirty="0" smtClean="0"/>
              <a:t>AFP &gt;35 </a:t>
            </a:r>
            <a:r>
              <a:rPr lang="en-US" sz="2400" dirty="0" err="1" smtClean="0"/>
              <a:t>ng</a:t>
            </a:r>
            <a:r>
              <a:rPr lang="en-US" sz="2400" dirty="0" smtClean="0"/>
              <a:t>/</a:t>
            </a:r>
            <a:r>
              <a:rPr lang="en-US" sz="2400" dirty="0" err="1" smtClean="0"/>
              <a:t>mL</a:t>
            </a:r>
            <a:endParaRPr lang="en-US" sz="2400" dirty="0" smtClean="0"/>
          </a:p>
          <a:p>
            <a:r>
              <a:rPr lang="en-US" sz="2400" dirty="0" smtClean="0"/>
              <a:t>USG con </a:t>
            </a:r>
            <a:r>
              <a:rPr lang="en-US" sz="2400" dirty="0" err="1" smtClean="0"/>
              <a:t>obstruccion</a:t>
            </a:r>
            <a:endParaRPr lang="en-US" sz="2400" dirty="0" smtClean="0"/>
          </a:p>
          <a:p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5562600"/>
            <a:ext cx="50292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Tres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grupos</a:t>
            </a:r>
            <a:r>
              <a:rPr lang="en-US" sz="1600" b="1" dirty="0" smtClean="0"/>
              <a:t> con </a:t>
            </a:r>
            <a:r>
              <a:rPr lang="en-US" sz="1600" b="1" dirty="0" err="1" smtClean="0"/>
              <a:t>diferencias</a:t>
            </a:r>
            <a:r>
              <a:rPr lang="en-US" sz="1600" b="1" dirty="0" smtClean="0"/>
              <a:t> en la </a:t>
            </a:r>
            <a:r>
              <a:rPr lang="en-US" sz="1600" b="1" dirty="0" err="1" smtClean="0"/>
              <a:t>supervivencia</a:t>
            </a:r>
            <a:r>
              <a:rPr lang="en-US" sz="1600" b="1" dirty="0" smtClean="0"/>
              <a:t> a un </a:t>
            </a:r>
            <a:r>
              <a:rPr lang="en-US" sz="1600" b="1" dirty="0" err="1" smtClean="0"/>
              <a:t>ano</a:t>
            </a:r>
            <a:r>
              <a:rPr lang="en-US" sz="1600" b="1" dirty="0" smtClean="0"/>
              <a:t>: 72, 34 y  7 % </a:t>
            </a:r>
            <a:r>
              <a:rPr lang="en-US" sz="1600" b="1" dirty="0" err="1" smtClean="0"/>
              <a:t>respectivamente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Factores</a:t>
            </a:r>
            <a:r>
              <a:rPr lang="en-US" dirty="0" smtClean="0">
                <a:solidFill>
                  <a:srgbClr val="FFC000"/>
                </a:solidFill>
              </a:rPr>
              <a:t> de </a:t>
            </a:r>
            <a:r>
              <a:rPr lang="en-US" dirty="0" err="1" smtClean="0">
                <a:solidFill>
                  <a:srgbClr val="FFC000"/>
                </a:solidFill>
              </a:rPr>
              <a:t>buen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pronostico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El </a:t>
            </a:r>
            <a:r>
              <a:rPr lang="en-US" sz="2800" dirty="0" err="1" smtClean="0"/>
              <a:t>mejor</a:t>
            </a:r>
            <a:r>
              <a:rPr lang="en-US" sz="2800" dirty="0" smtClean="0"/>
              <a:t> </a:t>
            </a:r>
            <a:r>
              <a:rPr lang="en-US" sz="2800" dirty="0" err="1" smtClean="0"/>
              <a:t>pronostico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el </a:t>
            </a:r>
            <a:r>
              <a:rPr lang="en-US" sz="2800" dirty="0" err="1" smtClean="0"/>
              <a:t>pacientes</a:t>
            </a:r>
            <a:r>
              <a:rPr lang="en-US" sz="2800" dirty="0" smtClean="0"/>
              <a:t> con </a:t>
            </a:r>
            <a:r>
              <a:rPr lang="en-US" sz="2800" dirty="0" err="1" smtClean="0"/>
              <a:t>estadio</a:t>
            </a:r>
            <a:r>
              <a:rPr lang="en-US" sz="2800" dirty="0" smtClean="0"/>
              <a:t> I</a:t>
            </a:r>
          </a:p>
          <a:p>
            <a:r>
              <a:rPr lang="en-US" sz="2800" dirty="0" err="1" smtClean="0"/>
              <a:t>Tumores</a:t>
            </a:r>
            <a:r>
              <a:rPr lang="en-US" sz="2800" dirty="0" smtClean="0"/>
              <a:t> </a:t>
            </a:r>
            <a:r>
              <a:rPr lang="en-US" sz="2800" dirty="0" err="1" smtClean="0"/>
              <a:t>unicos</a:t>
            </a:r>
            <a:endParaRPr lang="en-US" sz="2800" dirty="0" smtClean="0"/>
          </a:p>
          <a:p>
            <a:r>
              <a:rPr lang="en-US" sz="2800" dirty="0" err="1" smtClean="0"/>
              <a:t>Menores</a:t>
            </a:r>
            <a:r>
              <a:rPr lang="en-US" sz="2800" dirty="0" smtClean="0"/>
              <a:t> de 2 cm</a:t>
            </a:r>
          </a:p>
          <a:p>
            <a:r>
              <a:rPr lang="en-US" sz="2800" dirty="0" smtClean="0"/>
              <a:t>Sin invasion vascular</a:t>
            </a:r>
          </a:p>
          <a:p>
            <a:r>
              <a:rPr lang="en-US" sz="2800" dirty="0" err="1" smtClean="0"/>
              <a:t>Tumores</a:t>
            </a:r>
            <a:r>
              <a:rPr lang="en-US" sz="2800" dirty="0" smtClean="0"/>
              <a:t> </a:t>
            </a:r>
            <a:r>
              <a:rPr lang="en-US" sz="2800" dirty="0" err="1" smtClean="0"/>
              <a:t>bien</a:t>
            </a:r>
            <a:r>
              <a:rPr lang="en-US" sz="2800" dirty="0" smtClean="0"/>
              <a:t> </a:t>
            </a:r>
            <a:r>
              <a:rPr lang="en-US" sz="2800" dirty="0" err="1" smtClean="0"/>
              <a:t>diferenciados</a:t>
            </a:r>
            <a:r>
              <a:rPr lang="en-US" sz="2800" dirty="0" smtClean="0"/>
              <a:t>, </a:t>
            </a:r>
            <a:r>
              <a:rPr lang="en-US" sz="2800" dirty="0" err="1" smtClean="0"/>
              <a:t>celulas</a:t>
            </a:r>
            <a:r>
              <a:rPr lang="en-US" sz="2800" dirty="0" smtClean="0"/>
              <a:t> </a:t>
            </a:r>
            <a:r>
              <a:rPr lang="en-US" sz="2800" dirty="0" err="1" smtClean="0"/>
              <a:t>claras</a:t>
            </a:r>
            <a:r>
              <a:rPr lang="en-US" sz="2800" dirty="0" smtClean="0"/>
              <a:t> y </a:t>
            </a:r>
            <a:r>
              <a:rPr lang="en-US" sz="2800" dirty="0" err="1" smtClean="0"/>
              <a:t>fibrolamelar</a:t>
            </a:r>
            <a:endParaRPr lang="en-US" sz="2800" dirty="0" smtClean="0"/>
          </a:p>
          <a:p>
            <a:r>
              <a:rPr lang="en-US" sz="2800" dirty="0" err="1" smtClean="0"/>
              <a:t>Encapsulados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Factores</a:t>
            </a:r>
            <a:r>
              <a:rPr lang="en-US" dirty="0" smtClean="0">
                <a:solidFill>
                  <a:srgbClr val="FFC000"/>
                </a:solidFill>
              </a:rPr>
              <a:t> de mal </a:t>
            </a:r>
            <a:r>
              <a:rPr lang="en-US" dirty="0" err="1" smtClean="0">
                <a:solidFill>
                  <a:srgbClr val="FFC000"/>
                </a:solidFill>
              </a:rPr>
              <a:t>pronostico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Tumores</a:t>
            </a:r>
            <a:r>
              <a:rPr lang="en-US" dirty="0" smtClean="0"/>
              <a:t> multiples</a:t>
            </a:r>
          </a:p>
          <a:p>
            <a:endParaRPr lang="en-US" b="1" i="1" dirty="0" smtClean="0"/>
          </a:p>
          <a:p>
            <a:r>
              <a:rPr lang="en-US" b="1" i="1" dirty="0" smtClean="0"/>
              <a:t>Invasion vascular</a:t>
            </a:r>
          </a:p>
          <a:p>
            <a:endParaRPr lang="en-US" dirty="0" smtClean="0"/>
          </a:p>
          <a:p>
            <a:r>
              <a:rPr lang="en-US" dirty="0" err="1" smtClean="0"/>
              <a:t>Afeccion</a:t>
            </a:r>
            <a:r>
              <a:rPr lang="en-US" dirty="0" smtClean="0"/>
              <a:t> de </a:t>
            </a:r>
            <a:r>
              <a:rPr lang="en-US" dirty="0" err="1" smtClean="0"/>
              <a:t>linfaticos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4000" dirty="0">
                <a:solidFill>
                  <a:srgbClr val="FFC000"/>
                </a:solidFill>
              </a:rPr>
              <a:t>Modalidades de tratamiento</a:t>
            </a:r>
            <a:endParaRPr lang="en-GB" sz="4000" dirty="0">
              <a:solidFill>
                <a:srgbClr val="FFC000"/>
              </a:solidFill>
            </a:endParaRP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6324600" cy="457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sz="2400" dirty="0"/>
              <a:t>Cirugía</a:t>
            </a:r>
          </a:p>
          <a:p>
            <a:r>
              <a:rPr lang="es-ES" sz="2400" dirty="0"/>
              <a:t>Terapias ablativas locales</a:t>
            </a:r>
          </a:p>
          <a:p>
            <a:r>
              <a:rPr lang="es-ES" sz="2400" dirty="0"/>
              <a:t>Terapias regionales con </a:t>
            </a:r>
            <a:r>
              <a:rPr lang="es-ES" sz="2400" dirty="0" err="1"/>
              <a:t>cateterización</a:t>
            </a:r>
            <a:r>
              <a:rPr lang="es-ES" sz="2400" dirty="0"/>
              <a:t> de la arteria hepática</a:t>
            </a:r>
          </a:p>
          <a:p>
            <a:r>
              <a:rPr lang="es-ES" sz="2400" dirty="0"/>
              <a:t>RT </a:t>
            </a:r>
            <a:r>
              <a:rPr lang="es-ES" sz="2400" dirty="0" err="1"/>
              <a:t>conformacional</a:t>
            </a:r>
            <a:endParaRPr lang="es-ES" sz="2400" dirty="0"/>
          </a:p>
          <a:p>
            <a:r>
              <a:rPr lang="es-ES" sz="2400" dirty="0"/>
              <a:t>Tratamiento sistémico</a:t>
            </a:r>
          </a:p>
          <a:p>
            <a:r>
              <a:rPr lang="es-ES" sz="2400" dirty="0"/>
              <a:t>Paliación</a:t>
            </a:r>
            <a:endParaRPr lang="en-GB" sz="2400" dirty="0"/>
          </a:p>
        </p:txBody>
      </p:sp>
      <p:pic>
        <p:nvPicPr>
          <p:cNvPr id="414730" name="Picture 10" descr="Liver Cancer Stages"/>
          <p:cNvPicPr>
            <a:picLocks noChangeAspect="1" noChangeArrowheads="1"/>
          </p:cNvPicPr>
          <p:nvPr/>
        </p:nvPicPr>
        <p:blipFill>
          <a:blip r:embed="rId2" cstate="print"/>
          <a:srcRect l="13834" t="3810" r="15207"/>
          <a:stretch>
            <a:fillRect/>
          </a:stretch>
        </p:blipFill>
        <p:spPr bwMode="auto">
          <a:xfrm>
            <a:off x="7010400" y="1219200"/>
            <a:ext cx="213360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27012" name="Rectangle 4"/>
          <p:cNvSpPr>
            <a:spLocks noChangeArrowheads="1"/>
          </p:cNvSpPr>
          <p:nvPr/>
        </p:nvSpPr>
        <p:spPr bwMode="auto">
          <a:xfrm>
            <a:off x="1703388" y="484188"/>
            <a:ext cx="3729037" cy="257175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  <a:effectLst/>
        </p:spPr>
        <p:txBody>
          <a:bodyPr lIns="158700" tIns="158700" rIns="158700" bIns="85698">
            <a:spAutoFit/>
          </a:bodyPr>
          <a:lstStyle/>
          <a:p>
            <a:endParaRPr lang="en-US"/>
          </a:p>
        </p:txBody>
      </p:sp>
      <p:pic>
        <p:nvPicPr>
          <p:cNvPr id="427013" name="Picture 5" descr="Image"/>
          <p:cNvPicPr>
            <a:picLocks noChangeAspect="1" noChangeArrowheads="1"/>
          </p:cNvPicPr>
          <p:nvPr/>
        </p:nvPicPr>
        <p:blipFill>
          <a:blip r:embed="rId2" cstate="print"/>
          <a:srcRect t="3230" b="2155"/>
          <a:stretch>
            <a:fillRect/>
          </a:stretch>
        </p:blipFill>
        <p:spPr bwMode="auto">
          <a:xfrm>
            <a:off x="990600" y="11113"/>
            <a:ext cx="6781800" cy="6846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114300"/>
            <a:ext cx="9601200" cy="876300"/>
          </a:xfrm>
        </p:spPr>
        <p:txBody>
          <a:bodyPr/>
          <a:lstStyle/>
          <a:p>
            <a:r>
              <a:rPr lang="es-ES" sz="2600">
                <a:cs typeface="Arial" pitchFamily="34" charset="0"/>
              </a:rPr>
              <a:t>Algoritmo de manejo según Clasificación de </a:t>
            </a:r>
            <a:r>
              <a:rPr lang="en-GB" sz="2600">
                <a:cs typeface="Arial" pitchFamily="34" charset="0"/>
              </a:rPr>
              <a:t>Barcelona</a:t>
            </a:r>
          </a:p>
        </p:txBody>
      </p:sp>
      <p:sp>
        <p:nvSpPr>
          <p:cNvPr id="430083" name="Rectangle 3"/>
          <p:cNvSpPr>
            <a:spLocks noChangeArrowheads="1"/>
          </p:cNvSpPr>
          <p:nvPr/>
        </p:nvSpPr>
        <p:spPr bwMode="auto">
          <a:xfrm>
            <a:off x="1211263" y="1335088"/>
            <a:ext cx="4343400" cy="257175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  <a:effectLst/>
        </p:spPr>
        <p:txBody>
          <a:bodyPr lIns="158700" tIns="158700" rIns="158700" bIns="85698">
            <a:spAutoFit/>
          </a:bodyPr>
          <a:lstStyle/>
          <a:p>
            <a:endParaRPr lang="en-US"/>
          </a:p>
        </p:txBody>
      </p:sp>
      <p:pic>
        <p:nvPicPr>
          <p:cNvPr id="430084" name="Picture 4" descr="Image"/>
          <p:cNvPicPr>
            <a:picLocks noChangeAspect="1" noChangeArrowheads="1"/>
          </p:cNvPicPr>
          <p:nvPr/>
        </p:nvPicPr>
        <p:blipFill>
          <a:blip r:embed="rId2" cstate="print"/>
          <a:srcRect t="2837" b="2127"/>
          <a:stretch>
            <a:fillRect/>
          </a:stretch>
        </p:blipFill>
        <p:spPr bwMode="auto">
          <a:xfrm>
            <a:off x="762000" y="914400"/>
            <a:ext cx="7772400" cy="5383213"/>
          </a:xfrm>
          <a:prstGeom prst="rect">
            <a:avLst/>
          </a:prstGeom>
          <a:noFill/>
        </p:spPr>
      </p:pic>
      <p:pic>
        <p:nvPicPr>
          <p:cNvPr id="430085" name="Picture 5"/>
          <p:cNvPicPr>
            <a:picLocks noChangeAspect="1" noChangeArrowheads="1"/>
          </p:cNvPicPr>
          <p:nvPr/>
        </p:nvPicPr>
        <p:blipFill>
          <a:blip r:embed="rId3" cstate="print"/>
          <a:srcRect l="25000" t="77000" r="28751" b="17000"/>
          <a:stretch>
            <a:fillRect/>
          </a:stretch>
        </p:blipFill>
        <p:spPr bwMode="auto">
          <a:xfrm>
            <a:off x="0" y="6400800"/>
            <a:ext cx="5638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dirty="0">
                <a:solidFill>
                  <a:srgbClr val="FFC000"/>
                </a:solidFill>
              </a:rPr>
              <a:t>Estadios I, II y IIIA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sz="2400" dirty="0" smtClean="0"/>
          </a:p>
          <a:p>
            <a:r>
              <a:rPr lang="es-ES" sz="2400" dirty="0" smtClean="0"/>
              <a:t>Buenos </a:t>
            </a:r>
            <a:r>
              <a:rPr lang="es-ES" sz="2400" dirty="0"/>
              <a:t>resultados con una variedad de técnicas; desde la resección quirúrgica hasta la inyección de sustancias</a:t>
            </a:r>
          </a:p>
          <a:p>
            <a:pPr>
              <a:buFontTx/>
              <a:buNone/>
            </a:pPr>
            <a:endParaRPr lang="es-ES" sz="2400" dirty="0"/>
          </a:p>
          <a:p>
            <a:r>
              <a:rPr lang="es-ES" sz="2400" dirty="0"/>
              <a:t>Enfermedad hepática subyacente en la mayoría de casos </a:t>
            </a:r>
          </a:p>
          <a:p>
            <a:pPr lvl="1"/>
            <a:r>
              <a:rPr lang="es-ES" sz="2000" dirty="0"/>
              <a:t>Complicado tolerar grandes pérdidas del parénquima hepático</a:t>
            </a:r>
          </a:p>
          <a:p>
            <a:pPr lvl="1"/>
            <a:r>
              <a:rPr lang="es-ES" sz="2000" dirty="0"/>
              <a:t>Tratamiento que permita mejor conservación</a:t>
            </a:r>
            <a:endParaRPr lang="en-GB" sz="2000" dirty="0"/>
          </a:p>
        </p:txBody>
      </p:sp>
      <p:sp>
        <p:nvSpPr>
          <p:cNvPr id="416773" name="Text Box 5"/>
          <p:cNvSpPr txBox="1">
            <a:spLocks noChangeArrowheads="1"/>
          </p:cNvSpPr>
          <p:nvPr/>
        </p:nvSpPr>
        <p:spPr bwMode="auto">
          <a:xfrm>
            <a:off x="762000" y="5943600"/>
            <a:ext cx="6553200" cy="623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>
                <a:solidFill>
                  <a:schemeClr val="bg1"/>
                </a:solidFill>
              </a:rPr>
              <a:t>Devita 2008</a:t>
            </a:r>
          </a:p>
          <a:p>
            <a:pPr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</a:rPr>
              <a:t>Cancer Treat Rev 2003;29:99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1138" name="Picture 2" descr="http://www-dep.iarc.fr/data/B_727421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7620000" cy="571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4600" y="2590800"/>
            <a:ext cx="381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dirty="0" err="1">
                <a:solidFill>
                  <a:srgbClr val="FFC000"/>
                </a:solidFill>
              </a:rPr>
              <a:t>Hepatectomía</a:t>
            </a:r>
            <a:r>
              <a:rPr lang="es-ES" sz="3600" dirty="0">
                <a:solidFill>
                  <a:srgbClr val="FFC000"/>
                </a:solidFill>
              </a:rPr>
              <a:t> parcial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sz="2400" dirty="0">
                <a:cs typeface="Times New Roman" pitchFamily="18" charset="0"/>
              </a:rPr>
              <a:t>Tratamiento curativo óptimo en estadios tempranos</a:t>
            </a:r>
          </a:p>
          <a:p>
            <a:pPr lvl="1"/>
            <a:r>
              <a:rPr lang="es-ES" sz="2000" dirty="0">
                <a:cs typeface="Times New Roman" pitchFamily="18" charset="0"/>
              </a:rPr>
              <a:t>Localizado, sin evidencia de invasión vascular</a:t>
            </a:r>
          </a:p>
          <a:p>
            <a:pPr lvl="1"/>
            <a:r>
              <a:rPr lang="es-ES" sz="2000" dirty="0">
                <a:cs typeface="Times New Roman" pitchFamily="18" charset="0"/>
              </a:rPr>
              <a:t>Función hepática conservada</a:t>
            </a:r>
          </a:p>
          <a:p>
            <a:pPr lvl="1"/>
            <a:r>
              <a:rPr lang="es-ES" sz="2000" dirty="0">
                <a:cs typeface="Times New Roman" pitchFamily="18" charset="0"/>
              </a:rPr>
              <a:t>Sin hipertensión portal</a:t>
            </a:r>
          </a:p>
          <a:p>
            <a:pPr lvl="1"/>
            <a:endParaRPr lang="es-ES" sz="2000" dirty="0">
              <a:cs typeface="Times New Roman" pitchFamily="18" charset="0"/>
            </a:endParaRPr>
          </a:p>
          <a:p>
            <a:r>
              <a:rPr lang="es-ES" sz="2400" dirty="0">
                <a:cs typeface="Times New Roman" pitchFamily="18" charset="0"/>
              </a:rPr>
              <a:t>En </a:t>
            </a:r>
            <a:r>
              <a:rPr lang="es-ES" sz="2400" dirty="0" err="1">
                <a:cs typeface="Times New Roman" pitchFamily="18" charset="0"/>
              </a:rPr>
              <a:t>paises</a:t>
            </a:r>
            <a:r>
              <a:rPr lang="es-ES" sz="2400" dirty="0">
                <a:cs typeface="Times New Roman" pitchFamily="18" charset="0"/>
              </a:rPr>
              <a:t> de alta incidencia, sólo </a:t>
            </a:r>
            <a:r>
              <a:rPr lang="en-GB" sz="2400" dirty="0">
                <a:cs typeface="Times New Roman" pitchFamily="18" charset="0"/>
              </a:rPr>
              <a:t>10</a:t>
            </a:r>
            <a:r>
              <a:rPr lang="es-ES" sz="2400" dirty="0">
                <a:cs typeface="Times New Roman" pitchFamily="18" charset="0"/>
              </a:rPr>
              <a:t>-</a:t>
            </a:r>
            <a:r>
              <a:rPr lang="en-GB" sz="2400" dirty="0">
                <a:cs typeface="Times New Roman" pitchFamily="18" charset="0"/>
              </a:rPr>
              <a:t>15</a:t>
            </a:r>
            <a:r>
              <a:rPr lang="es-ES" sz="2400" dirty="0">
                <a:cs typeface="Times New Roman" pitchFamily="18" charset="0"/>
              </a:rPr>
              <a:t>% son candidatos a resección con intento curativo</a:t>
            </a:r>
          </a:p>
        </p:txBody>
      </p:sp>
      <p:sp>
        <p:nvSpPr>
          <p:cNvPr id="429060" name="Text Box 4"/>
          <p:cNvSpPr txBox="1">
            <a:spLocks noChangeArrowheads="1"/>
          </p:cNvSpPr>
          <p:nvPr/>
        </p:nvSpPr>
        <p:spPr bwMode="auto">
          <a:xfrm>
            <a:off x="762000" y="5876925"/>
            <a:ext cx="6324600" cy="752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cs typeface="Times New Roman" pitchFamily="18" charset="0"/>
              </a:rPr>
              <a:t>Hepatology 1997; 25:259</a:t>
            </a:r>
            <a:r>
              <a:rPr lang="en-GB" sz="1400">
                <a:solidFill>
                  <a:schemeClr val="bg1"/>
                </a:solidFill>
              </a:rPr>
              <a:t> </a:t>
            </a:r>
            <a:endParaRPr lang="es-ES" sz="140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cs typeface="Times New Roman" pitchFamily="18" charset="0"/>
              </a:rPr>
              <a:t>Am J Surg 1995; 169:28</a:t>
            </a:r>
            <a:r>
              <a:rPr lang="en-GB" sz="1400">
                <a:solidFill>
                  <a:schemeClr val="bg1"/>
                </a:solidFill>
              </a:rPr>
              <a:t> </a:t>
            </a:r>
            <a:endParaRPr lang="es-ES" sz="1400">
              <a:solidFill>
                <a:schemeClr val="bg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ES" sz="1400">
                <a:solidFill>
                  <a:schemeClr val="bg1"/>
                </a:solidFill>
              </a:rPr>
              <a:t>Devita 8th ed, 2008</a:t>
            </a:r>
            <a:endParaRPr lang="en-GB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>
                <a:ea typeface="Arial Unicode MS" pitchFamily="34" charset="-128"/>
                <a:cs typeface="Arial Unicode MS" pitchFamily="34" charset="-128"/>
              </a:rPr>
              <a:t>Embolizaci</a:t>
            </a:r>
            <a:r>
              <a:rPr lang="es-ES" sz="2600">
                <a:latin typeface="Lucida Sans Unicode"/>
                <a:ea typeface="Arial Unicode MS" pitchFamily="34" charset="-128"/>
                <a:cs typeface="Arial Unicode MS" pitchFamily="34" charset="-128"/>
              </a:rPr>
              <a:t>ó</a:t>
            </a:r>
            <a:r>
              <a:rPr lang="es-ES" sz="2600">
                <a:ea typeface="Arial Unicode MS" pitchFamily="34" charset="-128"/>
                <a:cs typeface="Arial Unicode MS" pitchFamily="34" charset="-128"/>
              </a:rPr>
              <a:t>n venosa portal preoperatoria (PVE)</a:t>
            </a:r>
            <a:endParaRPr lang="en-GB" sz="2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797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2400"/>
              <a:t>Beneficios:</a:t>
            </a:r>
            <a:endParaRPr lang="en-GB" sz="2400"/>
          </a:p>
        </p:txBody>
      </p:sp>
      <p:sp>
        <p:nvSpPr>
          <p:cNvPr id="467972" name="Text Box 4"/>
          <p:cNvSpPr txBox="1">
            <a:spLocks noChangeArrowheads="1"/>
          </p:cNvSpPr>
          <p:nvPr/>
        </p:nvSpPr>
        <p:spPr bwMode="auto">
          <a:xfrm>
            <a:off x="609600" y="5876925"/>
            <a:ext cx="6248400" cy="752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cs typeface="Times New Roman" pitchFamily="18" charset="0"/>
              </a:rPr>
              <a:t>Br J Surg 2001; 88:165</a:t>
            </a:r>
            <a:endParaRPr lang="es-ES" sz="140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cs typeface="Times New Roman" pitchFamily="18" charset="0"/>
              </a:rPr>
              <a:t>Ann Surg 2003; 237:208</a:t>
            </a:r>
            <a:endParaRPr lang="es-ES" sz="140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cs typeface="Times New Roman" pitchFamily="18" charset="0"/>
              </a:rPr>
              <a:t>Ann Surg 2008; 247:49</a:t>
            </a:r>
            <a:r>
              <a:rPr lang="en-GB" sz="1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67973" name="AutoShape 5"/>
          <p:cNvSpPr>
            <a:spLocks noChangeArrowheads="1"/>
          </p:cNvSpPr>
          <p:nvPr/>
        </p:nvSpPr>
        <p:spPr bwMode="auto">
          <a:xfrm>
            <a:off x="533400" y="1676400"/>
            <a:ext cx="79248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s-ES" sz="200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Disminuye morbilidad post-resección </a:t>
            </a:r>
            <a:r>
              <a:rPr lang="es-ES" sz="200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menor alteración en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ES" sz="200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función hepática, menos complicaciones pulmonares,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ES" sz="200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disminuye estancia en hospitalaria</a:t>
            </a:r>
            <a:endParaRPr lang="es-ES" sz="2000">
              <a:solidFill>
                <a:srgbClr val="002A54"/>
              </a:solidFill>
              <a:latin typeface="Lucida Sans Unicode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7974" name="AutoShape 6"/>
          <p:cNvSpPr>
            <a:spLocks noChangeArrowheads="1"/>
          </p:cNvSpPr>
          <p:nvPr/>
        </p:nvSpPr>
        <p:spPr bwMode="auto">
          <a:xfrm>
            <a:off x="533400" y="2819400"/>
            <a:ext cx="79248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s-ES" sz="2000">
                <a:solidFill>
                  <a:schemeClr val="accent2"/>
                </a:solidFill>
                <a:latin typeface="Lucida Sans Unicode" pitchFamily="34" charset="0"/>
                <a:cs typeface="Times New Roman" pitchFamily="18" charset="0"/>
              </a:rPr>
              <a:t>Potencialmente convierte en operables los casos</a:t>
            </a: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s-ES" sz="2000">
                <a:solidFill>
                  <a:schemeClr val="accent2"/>
                </a:solidFill>
                <a:latin typeface="Lucida Sans Unicode" pitchFamily="34" charset="0"/>
                <a:cs typeface="Times New Roman" pitchFamily="18" charset="0"/>
              </a:rPr>
              <a:t> inicialmente irresecables por insuficiente parénquima residual</a:t>
            </a:r>
          </a:p>
        </p:txBody>
      </p:sp>
      <p:sp>
        <p:nvSpPr>
          <p:cNvPr id="467975" name="AutoShape 7"/>
          <p:cNvSpPr>
            <a:spLocks noChangeArrowheads="1"/>
          </p:cNvSpPr>
          <p:nvPr/>
        </p:nvSpPr>
        <p:spPr bwMode="auto">
          <a:xfrm>
            <a:off x="533400" y="3886200"/>
            <a:ext cx="79248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s-ES" sz="180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Detección de enfermedad subclínica o progresión rápida en estudios </a:t>
            </a: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s-ES" sz="180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de control postembolización</a:t>
            </a:r>
          </a:p>
        </p:txBody>
      </p:sp>
      <p:sp>
        <p:nvSpPr>
          <p:cNvPr id="467976" name="AutoShape 8"/>
          <p:cNvSpPr>
            <a:spLocks noChangeArrowheads="1"/>
          </p:cNvSpPr>
          <p:nvPr/>
        </p:nvSpPr>
        <p:spPr bwMode="auto">
          <a:xfrm>
            <a:off x="533400" y="4953000"/>
            <a:ext cx="79248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es-ES" sz="1800">
                <a:solidFill>
                  <a:schemeClr val="accent2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Disminuye mortalidad por resección en cirróticos </a:t>
            </a: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s-ES" sz="1800">
                <a:solidFill>
                  <a:schemeClr val="accent2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al incrementar el volumen funcional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sz="2600" dirty="0" err="1">
                <a:ea typeface="Arial Unicode MS" pitchFamily="34" charset="-128"/>
                <a:cs typeface="Arial Unicode MS" pitchFamily="34" charset="-128"/>
              </a:rPr>
              <a:t>Embolizaci</a:t>
            </a:r>
            <a:r>
              <a:rPr lang="es-ES" sz="2600" dirty="0" err="1">
                <a:latin typeface="Lucida Sans Unicode"/>
                <a:ea typeface="Arial Unicode MS" pitchFamily="34" charset="-128"/>
                <a:cs typeface="Arial Unicode MS" pitchFamily="34" charset="-128"/>
              </a:rPr>
              <a:t>ó</a:t>
            </a:r>
            <a:r>
              <a:rPr lang="es-ES" sz="2600" dirty="0" err="1"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s-ES" sz="2600" dirty="0">
                <a:ea typeface="Arial Unicode MS" pitchFamily="34" charset="-128"/>
                <a:cs typeface="Arial Unicode MS" pitchFamily="34" charset="-128"/>
              </a:rPr>
              <a:t> venosa portal preoperatoria (PVE)</a:t>
            </a:r>
            <a:endParaRPr lang="en-GB" sz="26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41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457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Crecimiento acelerado del tumor post-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PVE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??</a:t>
            </a:r>
          </a:p>
          <a:p>
            <a:endParaRPr lang="es-ES" sz="1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s-ES" sz="2400" dirty="0" err="1">
                <a:ea typeface="Arial Unicode MS" pitchFamily="34" charset="-128"/>
                <a:cs typeface="Arial Unicode MS" pitchFamily="34" charset="-128"/>
              </a:rPr>
              <a:t>Quimioembolización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400" dirty="0" err="1">
                <a:ea typeface="Arial Unicode MS" pitchFamily="34" charset="-128"/>
                <a:cs typeface="Arial Unicode MS" pitchFamily="34" charset="-128"/>
              </a:rPr>
              <a:t>transarterial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(TACE)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 complementa a PVE </a:t>
            </a:r>
          </a:p>
          <a:p>
            <a:pPr lvl="1"/>
            <a:r>
              <a:rPr lang="es-ES" sz="2000" dirty="0">
                <a:ea typeface="Arial Unicode MS" pitchFamily="34" charset="-128"/>
                <a:cs typeface="Arial Unicode MS" pitchFamily="34" charset="-128"/>
              </a:rPr>
              <a:t>Elimina aporte arterial</a:t>
            </a:r>
          </a:p>
          <a:p>
            <a:pPr lvl="1"/>
            <a:r>
              <a:rPr lang="es-ES" sz="2000" dirty="0" err="1">
                <a:ea typeface="Arial Unicode MS" pitchFamily="34" charset="-128"/>
                <a:cs typeface="Arial Unicode MS" pitchFamily="34" charset="-128"/>
              </a:rPr>
              <a:t>Emboliza</a:t>
            </a:r>
            <a:r>
              <a:rPr lang="es-ES" sz="2000" dirty="0">
                <a:ea typeface="Arial Unicode MS" pitchFamily="34" charset="-128"/>
                <a:cs typeface="Arial Unicode MS" pitchFamily="34" charset="-128"/>
              </a:rPr>
              <a:t> potenciales cortocircuitos</a:t>
            </a:r>
            <a:r>
              <a:rPr lang="en-GB" sz="2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dirty="0" err="1">
                <a:ea typeface="Arial Unicode MS" pitchFamily="34" charset="-128"/>
                <a:cs typeface="Arial Unicode MS" pitchFamily="34" charset="-128"/>
              </a:rPr>
              <a:t>arterioportal</a:t>
            </a:r>
            <a:r>
              <a:rPr lang="es-ES" sz="2000" dirty="0">
                <a:ea typeface="Arial Unicode MS" pitchFamily="34" charset="-128"/>
                <a:cs typeface="Arial Unicode MS" pitchFamily="34" charset="-128"/>
              </a:rPr>
              <a:t>es</a:t>
            </a:r>
          </a:p>
          <a:p>
            <a:endParaRPr lang="es-ES" sz="14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Doble </a:t>
            </a:r>
            <a:r>
              <a:rPr lang="es-ES" sz="2400" dirty="0" err="1">
                <a:ea typeface="Arial Unicode MS" pitchFamily="34" charset="-128"/>
                <a:cs typeface="Arial Unicode MS" pitchFamily="34" charset="-128"/>
              </a:rPr>
              <a:t>embolización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CHC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400" dirty="0" err="1">
                <a:ea typeface="Arial Unicode MS" pitchFamily="34" charset="-128"/>
                <a:cs typeface="Arial Unicode MS" pitchFamily="34" charset="-128"/>
              </a:rPr>
              <a:t>bilobar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y recurrencias</a:t>
            </a:r>
          </a:p>
          <a:p>
            <a:pPr lvl="1"/>
            <a:r>
              <a:rPr lang="es-ES" sz="2000" dirty="0">
                <a:ea typeface="Arial Unicode MS" pitchFamily="34" charset="-128"/>
                <a:cs typeface="Arial Unicode MS" pitchFamily="34" charset="-128"/>
              </a:rPr>
              <a:t>Si vol. remanente &lt;20% en paciente con función normal, o &lt;40% en cirrótico</a:t>
            </a:r>
          </a:p>
          <a:p>
            <a:pPr lvl="1"/>
            <a:r>
              <a:rPr lang="es-ES" sz="2000" dirty="0">
                <a:ea typeface="Arial Unicode MS" pitchFamily="34" charset="-128"/>
                <a:cs typeface="Arial Unicode MS" pitchFamily="34" charset="-128"/>
              </a:rPr>
              <a:t>Contraindicación relativa: </a:t>
            </a:r>
            <a:r>
              <a:rPr lang="es-ES" sz="2000" dirty="0" err="1">
                <a:ea typeface="Arial Unicode MS" pitchFamily="34" charset="-128"/>
                <a:cs typeface="Arial Unicode MS" pitchFamily="34" charset="-128"/>
              </a:rPr>
              <a:t>enf</a:t>
            </a:r>
            <a:r>
              <a:rPr lang="es-ES" sz="2000" dirty="0">
                <a:ea typeface="Arial Unicode MS" pitchFamily="34" charset="-128"/>
                <a:cs typeface="Arial Unicode MS" pitchFamily="34" charset="-128"/>
              </a:rPr>
              <a:t> sistémica</a:t>
            </a:r>
          </a:p>
        </p:txBody>
      </p:sp>
      <p:pic>
        <p:nvPicPr>
          <p:cNvPr id="474117" name="Picture 1029" descr="http://www.uphs.upenn.edu/radiology/patient/services/ir/info/chemoembolization.gif"/>
          <p:cNvPicPr>
            <a:picLocks noChangeAspect="1" noChangeArrowheads="1"/>
          </p:cNvPicPr>
          <p:nvPr/>
        </p:nvPicPr>
        <p:blipFill>
          <a:blip r:embed="rId2" cstate="print"/>
          <a:srcRect b="8813"/>
          <a:stretch>
            <a:fillRect/>
          </a:stretch>
        </p:blipFill>
        <p:spPr bwMode="auto">
          <a:xfrm>
            <a:off x="6781800" y="4694238"/>
            <a:ext cx="2362200" cy="2163762"/>
          </a:xfrm>
          <a:prstGeom prst="rect">
            <a:avLst/>
          </a:prstGeom>
          <a:noFill/>
        </p:spPr>
      </p:pic>
      <p:sp>
        <p:nvSpPr>
          <p:cNvPr id="474118" name="Text Box 1030"/>
          <p:cNvSpPr txBox="1">
            <a:spLocks noChangeArrowheads="1"/>
          </p:cNvSpPr>
          <p:nvPr/>
        </p:nvSpPr>
        <p:spPr bwMode="auto">
          <a:xfrm>
            <a:off x="609600" y="5943600"/>
            <a:ext cx="3886200" cy="814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cs typeface="Times New Roman" pitchFamily="18" charset="0"/>
              </a:rPr>
              <a:t>Cancer 2001; 92:2384</a:t>
            </a:r>
            <a:endParaRPr lang="es-ES" sz="140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cs typeface="Times New Roman" pitchFamily="18" charset="0"/>
              </a:rPr>
              <a:t> Acta Radiol 2007; 48:721 </a:t>
            </a:r>
            <a:endParaRPr lang="es-ES" sz="140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cs typeface="Times New Roman" pitchFamily="18" charset="0"/>
              </a:rPr>
              <a:t>Br J Surg 2006; 93:1091</a:t>
            </a:r>
            <a:r>
              <a:rPr lang="en-GB" sz="14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dirty="0">
                <a:solidFill>
                  <a:srgbClr val="FFC000"/>
                </a:solidFill>
              </a:rPr>
              <a:t>Pronóstico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es-E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Supervivencia</a:t>
            </a:r>
          </a:p>
          <a:p>
            <a:pPr>
              <a:lnSpc>
                <a:spcPct val="90000"/>
              </a:lnSpc>
            </a:pPr>
            <a:r>
              <a:rPr lang="es-ES" sz="2400" dirty="0"/>
              <a:t>Estadio I 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(T1) – 55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%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 </a:t>
            </a:r>
            <a:endParaRPr lang="es-ES" sz="2400" dirty="0"/>
          </a:p>
          <a:p>
            <a:pPr>
              <a:lnSpc>
                <a:spcPct val="90000"/>
              </a:lnSpc>
            </a:pPr>
            <a:r>
              <a:rPr lang="es-ES" sz="2400" dirty="0"/>
              <a:t>Estadio II 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(T2) – 37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%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 </a:t>
            </a:r>
            <a:endParaRPr lang="es-ES" sz="2400" dirty="0"/>
          </a:p>
          <a:p>
            <a:pPr>
              <a:lnSpc>
                <a:spcPct val="90000"/>
              </a:lnSpc>
            </a:pPr>
            <a:r>
              <a:rPr lang="es-ES" sz="2400" dirty="0"/>
              <a:t>Estadio III </a:t>
            </a:r>
            <a:r>
              <a:rPr lang="en-GB" sz="2400" dirty="0">
                <a:cs typeface="Times New Roman" pitchFamily="18" charset="0"/>
              </a:rPr>
              <a:t>(T3a, T3b, T4) – 16</a:t>
            </a:r>
            <a:r>
              <a:rPr lang="es-ES" sz="2400" dirty="0">
                <a:cs typeface="Times New Roman" pitchFamily="18" charset="0"/>
              </a:rPr>
              <a:t>%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s-MX" sz="24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s-MX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Factores de mal pronostico</a:t>
            </a:r>
          </a:p>
          <a:p>
            <a:pPr lvl="1">
              <a:lnSpc>
                <a:spcPct val="90000"/>
              </a:lnSpc>
            </a:pPr>
            <a:r>
              <a:rPr lang="es-MX" sz="2000" dirty="0"/>
              <a:t>Tamaño tumoral &gt;5cm</a:t>
            </a:r>
          </a:p>
          <a:p>
            <a:pPr lvl="1">
              <a:lnSpc>
                <a:spcPct val="90000"/>
              </a:lnSpc>
            </a:pPr>
            <a:r>
              <a:rPr lang="es-MX" sz="2000" dirty="0"/>
              <a:t>Margen quirúrgico con tumor</a:t>
            </a:r>
          </a:p>
          <a:p>
            <a:pPr lvl="1">
              <a:lnSpc>
                <a:spcPct val="90000"/>
              </a:lnSpc>
            </a:pPr>
            <a:r>
              <a:rPr lang="es-MX" sz="2000" dirty="0"/>
              <a:t>Invasión vascular</a:t>
            </a:r>
          </a:p>
          <a:p>
            <a:pPr lvl="1">
              <a:lnSpc>
                <a:spcPct val="90000"/>
              </a:lnSpc>
            </a:pPr>
            <a:r>
              <a:rPr lang="es-MX" sz="2000" dirty="0"/>
              <a:t>Ausencia de capsula tumoral</a:t>
            </a:r>
          </a:p>
          <a:p>
            <a:pPr lvl="1">
              <a:lnSpc>
                <a:spcPct val="90000"/>
              </a:lnSpc>
            </a:pPr>
            <a:r>
              <a:rPr lang="es-MX" sz="2000" dirty="0"/>
              <a:t>AFP preoperatorio &gt; 10,000ng/ml</a:t>
            </a:r>
          </a:p>
          <a:p>
            <a:pPr lvl="1">
              <a:lnSpc>
                <a:spcPct val="90000"/>
              </a:lnSpc>
            </a:pPr>
            <a:r>
              <a:rPr lang="es-MX" sz="2000" dirty="0"/>
              <a:t>Tumor mal diferenciado</a:t>
            </a:r>
            <a:endParaRPr lang="en-GB" sz="2000" dirty="0">
              <a:cs typeface="Times New Roman" pitchFamily="18" charset="0"/>
            </a:endParaRPr>
          </a:p>
        </p:txBody>
      </p:sp>
      <p:sp>
        <p:nvSpPr>
          <p:cNvPr id="481284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5943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>
                <a:solidFill>
                  <a:schemeClr val="bg1"/>
                </a:solidFill>
              </a:rPr>
              <a:t>Devita 8</a:t>
            </a:r>
            <a:r>
              <a:rPr lang="es-ES" sz="1400" baseline="30000">
                <a:solidFill>
                  <a:schemeClr val="bg1"/>
                </a:solidFill>
              </a:rPr>
              <a:t>th</a:t>
            </a:r>
            <a:r>
              <a:rPr lang="es-ES" sz="1400">
                <a:solidFill>
                  <a:schemeClr val="bg1"/>
                </a:solidFill>
              </a:rPr>
              <a:t> ed. 2008</a:t>
            </a:r>
            <a:endParaRPr lang="en-GB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dirty="0" err="1">
                <a:solidFill>
                  <a:srgbClr val="FFC000"/>
                </a:solidFill>
              </a:rPr>
              <a:t>Neoadyuvancia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Aun con intento curativo, la </a:t>
            </a:r>
            <a:r>
              <a:rPr lang="es-ES" sz="2400" dirty="0" err="1">
                <a:ea typeface="Arial Unicode MS" pitchFamily="34" charset="-128"/>
                <a:cs typeface="Arial Unicode MS" pitchFamily="34" charset="-128"/>
              </a:rPr>
              <a:t>mayoria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 presenta recurrencias</a:t>
            </a:r>
          </a:p>
          <a:p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Se han evaluado: </a:t>
            </a:r>
          </a:p>
          <a:p>
            <a:pPr lvl="1"/>
            <a:r>
              <a:rPr lang="en-GB" sz="2000" dirty="0">
                <a:cs typeface="Times New Roman" pitchFamily="18" charset="0"/>
              </a:rPr>
              <a:t>TACE</a:t>
            </a:r>
            <a:endParaRPr lang="es-ES" sz="2000" dirty="0">
              <a:cs typeface="Times New Roman" pitchFamily="18" charset="0"/>
            </a:endParaRPr>
          </a:p>
          <a:p>
            <a:pPr lvl="1"/>
            <a:r>
              <a:rPr lang="es-ES" sz="2000" dirty="0" err="1">
                <a:cs typeface="Times New Roman" pitchFamily="18" charset="0"/>
              </a:rPr>
              <a:t>Quimioinmunoterapia</a:t>
            </a:r>
            <a:r>
              <a:rPr lang="es-ES" sz="2000" dirty="0">
                <a:cs typeface="Times New Roman" pitchFamily="18" charset="0"/>
              </a:rPr>
              <a:t> sistémica</a:t>
            </a:r>
          </a:p>
          <a:p>
            <a:pPr lvl="1"/>
            <a:r>
              <a:rPr lang="es-ES" sz="2000" dirty="0" err="1">
                <a:cs typeface="Times New Roman" pitchFamily="18" charset="0"/>
              </a:rPr>
              <a:t>Lipiodol</a:t>
            </a:r>
            <a:r>
              <a:rPr lang="es-ES" sz="2000" dirty="0">
                <a:cs typeface="Times New Roman" pitchFamily="18" charset="0"/>
              </a:rPr>
              <a:t> </a:t>
            </a:r>
            <a:r>
              <a:rPr lang="es-ES" sz="2000" dirty="0" err="1">
                <a:cs typeface="Times New Roman" pitchFamily="18" charset="0"/>
              </a:rPr>
              <a:t>intraarterial</a:t>
            </a:r>
            <a:r>
              <a:rPr lang="es-ES" sz="2000" dirty="0">
                <a:cs typeface="Times New Roman" pitchFamily="18" charset="0"/>
              </a:rPr>
              <a:t> </a:t>
            </a:r>
          </a:p>
          <a:p>
            <a:pPr lvl="1"/>
            <a:r>
              <a:rPr lang="es-ES" sz="2000" dirty="0">
                <a:cs typeface="Times New Roman" pitchFamily="18" charset="0"/>
              </a:rPr>
              <a:t>RT </a:t>
            </a:r>
            <a:r>
              <a:rPr lang="es-ES" sz="2000" u="sng" dirty="0">
                <a:cs typeface="Times New Roman" pitchFamily="18" charset="0"/>
              </a:rPr>
              <a:t>+</a:t>
            </a:r>
            <a:r>
              <a:rPr lang="es-ES" sz="2000" dirty="0">
                <a:cs typeface="Times New Roman" pitchFamily="18" charset="0"/>
              </a:rPr>
              <a:t> QT/TACE</a:t>
            </a:r>
            <a:endParaRPr lang="es-ES" sz="2000" dirty="0"/>
          </a:p>
          <a:p>
            <a:endParaRPr lang="es-ES" sz="2400" dirty="0"/>
          </a:p>
          <a:p>
            <a:r>
              <a:rPr lang="es-ES" sz="2400" dirty="0"/>
              <a:t>Han demostrado disminución en tamaño tumoral, pero sin beneficio en supervivencia</a:t>
            </a:r>
            <a:endParaRPr lang="en-GB" sz="2400" dirty="0"/>
          </a:p>
        </p:txBody>
      </p:sp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457200" y="6096000"/>
            <a:ext cx="5334000" cy="623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cs typeface="Times New Roman" pitchFamily="18" charset="0"/>
              </a:rPr>
              <a:t>Ann Surg Oncol 2000; 7:490. </a:t>
            </a:r>
            <a:endParaRPr lang="es-ES" sz="1400">
              <a:solidFill>
                <a:schemeClr val="bg1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cs typeface="Times New Roman" pitchFamily="18" charset="0"/>
              </a:rPr>
              <a:t>J Surg Oncol 2009; 99:343</a:t>
            </a:r>
            <a:r>
              <a:rPr lang="en-GB" sz="14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01000" cy="457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400" dirty="0"/>
              <a:t>108 </a:t>
            </a:r>
            <a:r>
              <a:rPr lang="es-ES" sz="2400" dirty="0" err="1"/>
              <a:t>ptes</a:t>
            </a:r>
            <a:r>
              <a:rPr lang="es-ES" sz="2400" dirty="0"/>
              <a:t> CHC </a:t>
            </a:r>
            <a:r>
              <a:rPr lang="es-ES" sz="2400" dirty="0" err="1"/>
              <a:t>resecable</a:t>
            </a:r>
            <a:r>
              <a:rPr lang="en-GB" sz="2400" dirty="0"/>
              <a:t> (</a:t>
            </a:r>
            <a:r>
              <a:rPr lang="es-ES" sz="2400" u="sng" dirty="0"/>
              <a:t>&gt;</a:t>
            </a:r>
            <a:r>
              <a:rPr lang="en-GB" sz="2400" dirty="0"/>
              <a:t>5 cm) </a:t>
            </a:r>
            <a:r>
              <a:rPr lang="es-ES" sz="2400" dirty="0" err="1"/>
              <a:t>aleatorizados</a:t>
            </a:r>
            <a:r>
              <a:rPr lang="es-ES" sz="2400" dirty="0"/>
              <a:t>:</a:t>
            </a:r>
          </a:p>
          <a:p>
            <a:pPr lvl="1"/>
            <a:r>
              <a:rPr lang="en-GB" sz="2000" dirty="0"/>
              <a:t>TACE </a:t>
            </a:r>
            <a:r>
              <a:rPr lang="es-ES" sz="2000" dirty="0"/>
              <a:t>preoperatoria </a:t>
            </a:r>
            <a:r>
              <a:rPr lang="en-GB" sz="2000" dirty="0"/>
              <a:t>(n</a:t>
            </a:r>
            <a:r>
              <a:rPr lang="es-ES" sz="2000" dirty="0"/>
              <a:t>=</a:t>
            </a:r>
            <a:r>
              <a:rPr lang="en-GB" sz="2000" dirty="0"/>
              <a:t>52) </a:t>
            </a:r>
            <a:endParaRPr lang="es-ES" sz="2000" dirty="0"/>
          </a:p>
          <a:p>
            <a:pPr lvl="1">
              <a:buFontTx/>
              <a:buNone/>
            </a:pPr>
            <a:r>
              <a:rPr lang="es-ES" sz="2000" dirty="0"/>
              <a:t>	5FU, mito-C, CDDP, </a:t>
            </a:r>
            <a:r>
              <a:rPr lang="es-ES" sz="2000" dirty="0" err="1"/>
              <a:t>lipiodol</a:t>
            </a:r>
            <a:endParaRPr lang="es-ES" sz="2000" dirty="0"/>
          </a:p>
          <a:p>
            <a:pPr lvl="1"/>
            <a:r>
              <a:rPr lang="es-ES" sz="2000" dirty="0"/>
              <a:t>Grupo control </a:t>
            </a:r>
            <a:r>
              <a:rPr lang="en-GB" sz="2000" dirty="0"/>
              <a:t>(n</a:t>
            </a:r>
            <a:r>
              <a:rPr lang="es-ES" sz="2000" dirty="0"/>
              <a:t>=</a:t>
            </a:r>
            <a:r>
              <a:rPr lang="en-GB" sz="2000" dirty="0"/>
              <a:t>56)</a:t>
            </a:r>
            <a:endParaRPr lang="es-ES" sz="20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  <a:p>
            <a:r>
              <a:rPr lang="en-GB" sz="2400" dirty="0"/>
              <a:t>No </a:t>
            </a:r>
            <a:r>
              <a:rPr lang="es-ES" sz="2400" dirty="0"/>
              <a:t>diferencias significativas en cuanto a sangrado, morbilidad y mortalidad hospitalaria</a:t>
            </a:r>
          </a:p>
        </p:txBody>
      </p:sp>
      <p:pic>
        <p:nvPicPr>
          <p:cNvPr id="487428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4300"/>
            <a:ext cx="8001000" cy="876300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61722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i="1">
                <a:solidFill>
                  <a:schemeClr val="bg1"/>
                </a:solidFill>
              </a:rPr>
              <a:t>Ann Surg </a:t>
            </a:r>
            <a:r>
              <a:rPr lang="en-GB" sz="1400">
                <a:solidFill>
                  <a:schemeClr val="bg1"/>
                </a:solidFill>
              </a:rPr>
              <a:t>2009;249: 195–202</a:t>
            </a:r>
          </a:p>
        </p:txBody>
      </p:sp>
      <p:pic>
        <p:nvPicPr>
          <p:cNvPr id="487430" name="Picture 6"/>
          <p:cNvPicPr>
            <a:picLocks noChangeAspect="1" noChangeArrowheads="1"/>
          </p:cNvPicPr>
          <p:nvPr/>
        </p:nvPicPr>
        <p:blipFill>
          <a:blip r:embed="rId3" cstate="print"/>
          <a:srcRect t="2342"/>
          <a:stretch>
            <a:fillRect/>
          </a:stretch>
        </p:blipFill>
        <p:spPr bwMode="auto">
          <a:xfrm>
            <a:off x="5105400" y="1614488"/>
            <a:ext cx="4038600" cy="323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487431" name="Text Box 7"/>
          <p:cNvSpPr txBox="1">
            <a:spLocks noChangeArrowheads="1"/>
          </p:cNvSpPr>
          <p:nvPr/>
        </p:nvSpPr>
        <p:spPr bwMode="auto">
          <a:xfrm>
            <a:off x="685800" y="2797175"/>
            <a:ext cx="4343400" cy="1851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ES" sz="1800" dirty="0">
                <a:solidFill>
                  <a:srgbClr val="002A54"/>
                </a:solidFill>
                <a:latin typeface="Lucida Sans Unicode" pitchFamily="34" charset="0"/>
              </a:rPr>
              <a:t>Tasa de resección: </a:t>
            </a:r>
            <a:r>
              <a:rPr lang="en-GB" sz="1800" dirty="0">
                <a:solidFill>
                  <a:srgbClr val="002A54"/>
                </a:solidFill>
                <a:latin typeface="Lucida Sans Unicode" pitchFamily="34" charset="0"/>
              </a:rPr>
              <a:t>TACE </a:t>
            </a:r>
            <a:r>
              <a:rPr lang="es-ES" sz="1800" dirty="0">
                <a:solidFill>
                  <a:srgbClr val="002A54"/>
                </a:solidFill>
                <a:latin typeface="Lucida Sans Unicode" pitchFamily="34" charset="0"/>
              </a:rPr>
              <a:t> </a:t>
            </a:r>
            <a:r>
              <a:rPr lang="en-GB" sz="1800" dirty="0">
                <a:solidFill>
                  <a:srgbClr val="002A54"/>
                </a:solidFill>
                <a:latin typeface="Lucida Sans Unicode" pitchFamily="34" charset="0"/>
              </a:rPr>
              <a:t>90.4% </a:t>
            </a:r>
            <a:r>
              <a:rPr lang="en-GB" sz="1800" dirty="0" err="1">
                <a:solidFill>
                  <a:srgbClr val="002A54"/>
                </a:solidFill>
                <a:latin typeface="Lucida Sans Unicode" pitchFamily="34" charset="0"/>
              </a:rPr>
              <a:t>vs</a:t>
            </a:r>
            <a:r>
              <a:rPr lang="es-ES" sz="1800" dirty="0">
                <a:solidFill>
                  <a:srgbClr val="002A54"/>
                </a:solidFill>
                <a:latin typeface="Lucida Sans Unicode" pitchFamily="34" charset="0"/>
              </a:rPr>
              <a:t> </a:t>
            </a:r>
            <a:r>
              <a:rPr lang="en-GB" sz="1800" dirty="0">
                <a:solidFill>
                  <a:srgbClr val="002A54"/>
                </a:solidFill>
                <a:latin typeface="Lucida Sans Unicode" pitchFamily="34" charset="0"/>
              </a:rPr>
              <a:t>100%; </a:t>
            </a:r>
            <a:r>
              <a:rPr lang="en-GB" sz="1800" i="1" dirty="0">
                <a:solidFill>
                  <a:srgbClr val="002A54"/>
                </a:solidFill>
                <a:latin typeface="Lucida Sans Unicode" pitchFamily="34" charset="0"/>
              </a:rPr>
              <a:t>P </a:t>
            </a:r>
            <a:r>
              <a:rPr lang="en-GB" sz="1800" dirty="0">
                <a:solidFill>
                  <a:srgbClr val="002A54"/>
                </a:solidFill>
                <a:latin typeface="Lucida Sans Unicode" pitchFamily="34" charset="0"/>
              </a:rPr>
              <a:t> 0.017</a:t>
            </a:r>
            <a:endParaRPr lang="es-ES" sz="1800" dirty="0">
              <a:solidFill>
                <a:srgbClr val="002A54"/>
              </a:solidFill>
              <a:latin typeface="Lucida Sans Unicode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ES" sz="1800" dirty="0">
                <a:solidFill>
                  <a:srgbClr val="002A54"/>
                </a:solidFill>
                <a:latin typeface="Lucida Sans Unicode" pitchFamily="34" charset="0"/>
              </a:rPr>
              <a:t>Recurrencia a</a:t>
            </a:r>
            <a:r>
              <a:rPr lang="en-GB" sz="1800" dirty="0">
                <a:solidFill>
                  <a:srgbClr val="002A54"/>
                </a:solidFill>
                <a:latin typeface="Lucida Sans Unicode" pitchFamily="34" charset="0"/>
              </a:rPr>
              <a:t> 57 </a:t>
            </a:r>
            <a:r>
              <a:rPr lang="es-ES" sz="1800" dirty="0">
                <a:solidFill>
                  <a:srgbClr val="002A54"/>
                </a:solidFill>
                <a:latin typeface="Lucida Sans Unicode" pitchFamily="34" charset="0"/>
              </a:rPr>
              <a:t>meses:</a:t>
            </a:r>
            <a:r>
              <a:rPr lang="en-GB" sz="1800" dirty="0">
                <a:solidFill>
                  <a:srgbClr val="002A54"/>
                </a:solidFill>
                <a:latin typeface="Lucida Sans Unicode" pitchFamily="34" charset="0"/>
              </a:rPr>
              <a:t> 78.8%</a:t>
            </a:r>
            <a:r>
              <a:rPr lang="es-ES" sz="1800" dirty="0">
                <a:solidFill>
                  <a:srgbClr val="002A54"/>
                </a:solidFill>
                <a:latin typeface="Lucida Sans Unicode" pitchFamily="34" charset="0"/>
              </a:rPr>
              <a:t> con </a:t>
            </a:r>
            <a:r>
              <a:rPr lang="en-GB" sz="1800" dirty="0">
                <a:solidFill>
                  <a:srgbClr val="002A54"/>
                </a:solidFill>
                <a:latin typeface="Lucida Sans Unicode" pitchFamily="34" charset="0"/>
              </a:rPr>
              <a:t>TACE </a:t>
            </a:r>
            <a:r>
              <a:rPr lang="es-ES" sz="1800" dirty="0">
                <a:solidFill>
                  <a:srgbClr val="002A54"/>
                </a:solidFill>
                <a:latin typeface="Lucida Sans Unicode" pitchFamily="34" charset="0"/>
              </a:rPr>
              <a:t>y </a:t>
            </a:r>
            <a:r>
              <a:rPr lang="en-GB" sz="1800" dirty="0">
                <a:solidFill>
                  <a:srgbClr val="002A54"/>
                </a:solidFill>
                <a:latin typeface="Lucida Sans Unicode" pitchFamily="34" charset="0"/>
              </a:rPr>
              <a:t>91.1%</a:t>
            </a:r>
            <a:r>
              <a:rPr lang="es-ES" sz="1800" dirty="0">
                <a:solidFill>
                  <a:srgbClr val="002A54"/>
                </a:solidFill>
                <a:latin typeface="Lucida Sans Unicode" pitchFamily="34" charset="0"/>
              </a:rPr>
              <a:t> en el control </a:t>
            </a:r>
            <a:r>
              <a:rPr lang="en-GB" sz="1800" dirty="0">
                <a:solidFill>
                  <a:srgbClr val="002A54"/>
                </a:solidFill>
                <a:latin typeface="Lucida Sans Unicode" pitchFamily="34" charset="0"/>
              </a:rPr>
              <a:t>(</a:t>
            </a:r>
            <a:r>
              <a:rPr lang="en-GB" sz="1800" i="1" dirty="0">
                <a:solidFill>
                  <a:srgbClr val="002A54"/>
                </a:solidFill>
                <a:latin typeface="Lucida Sans Unicode" pitchFamily="34" charset="0"/>
              </a:rPr>
              <a:t>P </a:t>
            </a:r>
            <a:r>
              <a:rPr lang="en-GB" sz="1800" dirty="0">
                <a:solidFill>
                  <a:srgbClr val="002A54"/>
                </a:solidFill>
                <a:latin typeface="Lucida Sans Unicode" pitchFamily="34" charset="0"/>
              </a:rPr>
              <a:t> 0.087)</a:t>
            </a:r>
            <a:endParaRPr lang="es-ES" sz="1800" dirty="0">
              <a:solidFill>
                <a:srgbClr val="002A54"/>
              </a:solidFill>
              <a:latin typeface="Lucida Sans Unicode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ES" sz="1800" dirty="0">
                <a:solidFill>
                  <a:srgbClr val="002A54"/>
                </a:solidFill>
                <a:latin typeface="Lucida Sans Unicode" pitchFamily="34" charset="0"/>
              </a:rPr>
              <a:t>SG a 5 años: 21.1% TACE y 30.7% control </a:t>
            </a:r>
            <a:r>
              <a:rPr lang="en-GB" sz="1800" dirty="0">
                <a:solidFill>
                  <a:srgbClr val="002A54"/>
                </a:solidFill>
                <a:latin typeface="Lucida Sans Unicode" pitchFamily="34" charset="0"/>
              </a:rPr>
              <a:t>(</a:t>
            </a:r>
            <a:r>
              <a:rPr lang="en-GB" sz="1800" i="1" dirty="0">
                <a:solidFill>
                  <a:srgbClr val="002A54"/>
                </a:solidFill>
                <a:latin typeface="Lucida Sans Unicode" pitchFamily="34" charset="0"/>
              </a:rPr>
              <a:t>P </a:t>
            </a:r>
            <a:r>
              <a:rPr lang="es-ES" sz="1800" i="1" dirty="0">
                <a:solidFill>
                  <a:srgbClr val="002A54"/>
                </a:solidFill>
                <a:latin typeface="Lucida Sans Unicode" pitchFamily="34" charset="0"/>
              </a:rPr>
              <a:t> </a:t>
            </a:r>
            <a:r>
              <a:rPr lang="en-GB" sz="1800" dirty="0">
                <a:solidFill>
                  <a:srgbClr val="002A54"/>
                </a:solidFill>
                <a:latin typeface="Lucida Sans Unicode" pitchFamily="34" charset="0"/>
              </a:rPr>
              <a:t>0.679</a:t>
            </a:r>
            <a:r>
              <a:rPr lang="es-ES" sz="1800" dirty="0">
                <a:solidFill>
                  <a:srgbClr val="002A54"/>
                </a:solidFill>
                <a:latin typeface="Lucida Sans Unicode" pitchFamily="34" charset="0"/>
              </a:rPr>
              <a:t>)</a:t>
            </a:r>
            <a:endParaRPr lang="en-GB" sz="2000" dirty="0">
              <a:solidFill>
                <a:srgbClr val="002A5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058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dirty="0" err="1">
                <a:solidFill>
                  <a:srgbClr val="FFC000"/>
                </a:solidFill>
              </a:rPr>
              <a:t>Adyuvancia</a:t>
            </a:r>
            <a:r>
              <a:rPr lang="es-ES" sz="3600" dirty="0">
                <a:solidFill>
                  <a:srgbClr val="FFC000"/>
                </a:solidFill>
              </a:rPr>
              <a:t>: QT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57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Poca eficacia de quimioterapia convencional en CHC</a:t>
            </a:r>
          </a:p>
          <a:p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eta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análisis con 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108 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pacientes (3 estudios </a:t>
            </a:r>
            <a:r>
              <a:rPr lang="es-ES" sz="2400" dirty="0" err="1">
                <a:ea typeface="Arial Unicode MS" pitchFamily="34" charset="-128"/>
                <a:cs typeface="Arial Unicode MS" pitchFamily="34" charset="-128"/>
              </a:rPr>
              <a:t>aleatorizados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) no mostró beneficio en SG o SLE, con aumento en mortalidad en pacientes cirróticos</a:t>
            </a:r>
          </a:p>
        </p:txBody>
      </p:sp>
      <p:sp>
        <p:nvSpPr>
          <p:cNvPr id="486404" name="Text Box 4"/>
          <p:cNvSpPr txBox="1">
            <a:spLocks noChangeArrowheads="1"/>
          </p:cNvSpPr>
          <p:nvPr/>
        </p:nvSpPr>
        <p:spPr bwMode="auto">
          <a:xfrm>
            <a:off x="457200" y="5867400"/>
            <a:ext cx="47244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cs typeface="Times New Roman" pitchFamily="18" charset="0"/>
              </a:rPr>
              <a:t>Cancer 2001; 91:2378</a:t>
            </a:r>
            <a:r>
              <a:rPr lang="en-GB" sz="14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864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819400"/>
            <a:ext cx="4819650" cy="35575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486406" name="Picture 6"/>
          <p:cNvPicPr>
            <a:picLocks noChangeAspect="1" noChangeArrowheads="1"/>
          </p:cNvPicPr>
          <p:nvPr/>
        </p:nvPicPr>
        <p:blipFill>
          <a:blip r:embed="rId3" cstate="print"/>
          <a:srcRect l="-1770" r="-931"/>
          <a:stretch>
            <a:fillRect/>
          </a:stretch>
        </p:blipFill>
        <p:spPr bwMode="auto">
          <a:xfrm>
            <a:off x="4343400" y="2819400"/>
            <a:ext cx="4419600" cy="3529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14800" y="2819400"/>
            <a:ext cx="4819650" cy="3709988"/>
            <a:chOff x="2592" y="1983"/>
            <a:chExt cx="3036" cy="2337"/>
          </a:xfrm>
        </p:grpSpPr>
        <p:pic>
          <p:nvPicPr>
            <p:cNvPr id="48640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t="2013"/>
            <a:stretch>
              <a:fillRect/>
            </a:stretch>
          </p:blipFill>
          <p:spPr bwMode="auto">
            <a:xfrm>
              <a:off x="2592" y="1983"/>
              <a:ext cx="3036" cy="23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486408" name="Text Box 8"/>
            <p:cNvSpPr txBox="1">
              <a:spLocks noChangeArrowheads="1"/>
            </p:cNvSpPr>
            <p:nvPr/>
          </p:nvSpPr>
          <p:spPr bwMode="auto">
            <a:xfrm>
              <a:off x="3504" y="1983"/>
              <a:ext cx="148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latin typeface="Lucida Sans Unicode" pitchFamily="34" charset="0"/>
                </a:rPr>
                <a:t>Cirróticos </a:t>
              </a:r>
              <a:endParaRPr lang="en-GB" sz="1600">
                <a:latin typeface="Lucida Sans Unicode" pitchFamily="34" charset="0"/>
              </a:endParaRPr>
            </a:p>
          </p:txBody>
        </p:sp>
      </p:grpSp>
      <p:sp>
        <p:nvSpPr>
          <p:cNvPr id="486410" name="Text Box 10"/>
          <p:cNvSpPr txBox="1">
            <a:spLocks noChangeArrowheads="1"/>
          </p:cNvSpPr>
          <p:nvPr/>
        </p:nvSpPr>
        <p:spPr bwMode="auto">
          <a:xfrm>
            <a:off x="533400" y="3405188"/>
            <a:ext cx="3505200" cy="1311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cs typeface="Arial" pitchFamily="34" charset="0"/>
              </a:rPr>
              <a:t>En pacientes con cirrosis, QT adyuvante se asoció a peor SLE </a:t>
            </a:r>
            <a:r>
              <a:rPr lang="en-GB" sz="2000" dirty="0">
                <a:solidFill>
                  <a:srgbClr val="002A54"/>
                </a:solidFill>
                <a:latin typeface="Lucida Sans Unicode" pitchFamily="34" charset="0"/>
                <a:cs typeface="Arial" pitchFamily="34" charset="0"/>
              </a:rPr>
              <a:t> (P = 0.0376) </a:t>
            </a: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cs typeface="Arial" pitchFamily="34" charset="0"/>
              </a:rPr>
              <a:t>y SG</a:t>
            </a:r>
            <a:r>
              <a:rPr lang="en-GB" sz="2000" dirty="0">
                <a:solidFill>
                  <a:srgbClr val="002A54"/>
                </a:solidFill>
                <a:latin typeface="Lucida Sans Unicode" pitchFamily="34" charset="0"/>
                <a:cs typeface="Arial" pitchFamily="34" charset="0"/>
              </a:rPr>
              <a:t> (P = 0.0077</a:t>
            </a: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cs typeface="Arial" pitchFamily="34" charset="0"/>
              </a:rPr>
              <a:t>)</a:t>
            </a:r>
            <a:endParaRPr lang="en-GB" sz="2000" dirty="0">
              <a:solidFill>
                <a:srgbClr val="002A54"/>
              </a:solidFill>
              <a:latin typeface="Lucida Sans Unicode" pitchFamily="34" charset="0"/>
            </a:endParaRPr>
          </a:p>
        </p:txBody>
      </p:sp>
      <p:sp>
        <p:nvSpPr>
          <p:cNvPr id="486411" name="Text Box 11"/>
          <p:cNvSpPr txBox="1">
            <a:spLocks noChangeArrowheads="1"/>
          </p:cNvSpPr>
          <p:nvPr/>
        </p:nvSpPr>
        <p:spPr bwMode="auto">
          <a:xfrm>
            <a:off x="685800" y="5470525"/>
            <a:ext cx="32004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solidFill>
                  <a:schemeClr val="bg1"/>
                </a:solidFill>
                <a:latin typeface="Lucida Sans Unicode" pitchFamily="34" charset="0"/>
              </a:rPr>
              <a:t>QT: Epirrubicina, UFT</a:t>
            </a:r>
            <a:endParaRPr lang="en-GB" sz="2000">
              <a:solidFill>
                <a:schemeClr val="bg1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dirty="0" err="1">
                <a:solidFill>
                  <a:srgbClr val="FFC000"/>
                </a:solidFill>
              </a:rPr>
              <a:t>Adyuvancia</a:t>
            </a:r>
            <a:r>
              <a:rPr lang="es-ES" sz="3600" dirty="0">
                <a:solidFill>
                  <a:srgbClr val="FFC000"/>
                </a:solidFill>
              </a:rPr>
              <a:t>: terapias blanco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2400" dirty="0" err="1">
                <a:cs typeface="Times New Roman" pitchFamily="18" charset="0"/>
              </a:rPr>
              <a:t>Sorafenib</a:t>
            </a:r>
            <a:r>
              <a:rPr lang="es-ES" sz="2400" dirty="0">
                <a:cs typeface="Times New Roman" pitchFamily="18" charset="0"/>
              </a:rPr>
              <a:t>, pequeña molécula inhibidora de </a:t>
            </a:r>
            <a:r>
              <a:rPr lang="es-ES" sz="2400" dirty="0" err="1">
                <a:cs typeface="Times New Roman" pitchFamily="18" charset="0"/>
              </a:rPr>
              <a:t>multicinasa</a:t>
            </a:r>
            <a:r>
              <a:rPr lang="es-ES" sz="2400" dirty="0">
                <a:cs typeface="Times New Roman" pitchFamily="18" charset="0"/>
              </a:rPr>
              <a:t> (</a:t>
            </a:r>
            <a:r>
              <a:rPr lang="en-GB" sz="2400" dirty="0" err="1">
                <a:cs typeface="Times New Roman" pitchFamily="18" charset="0"/>
              </a:rPr>
              <a:t>Raf</a:t>
            </a:r>
            <a:r>
              <a:rPr lang="en-GB" sz="2400" dirty="0">
                <a:cs typeface="Times New Roman" pitchFamily="18" charset="0"/>
              </a:rPr>
              <a:t> kinas</a:t>
            </a:r>
            <a:r>
              <a:rPr lang="es-ES" sz="2400" dirty="0">
                <a:cs typeface="Times New Roman" pitchFamily="18" charset="0"/>
              </a:rPr>
              <a:t>a, </a:t>
            </a:r>
            <a:r>
              <a:rPr lang="en-GB" sz="2400" dirty="0">
                <a:cs typeface="Times New Roman" pitchFamily="18" charset="0"/>
              </a:rPr>
              <a:t>VEGFR</a:t>
            </a:r>
            <a:r>
              <a:rPr lang="es-ES" sz="2400" dirty="0">
                <a:cs typeface="Times New Roman" pitchFamily="18" charset="0"/>
              </a:rPr>
              <a:t>)</a:t>
            </a:r>
            <a:r>
              <a:rPr lang="en-GB" sz="2400" dirty="0">
                <a:cs typeface="Times New Roman" pitchFamily="18" charset="0"/>
              </a:rPr>
              <a:t> </a:t>
            </a:r>
            <a:endParaRPr lang="es-ES" sz="2400" dirty="0">
              <a:cs typeface="Times New Roman" pitchFamily="18" charset="0"/>
            </a:endParaRPr>
          </a:p>
          <a:p>
            <a:r>
              <a:rPr lang="es-ES" sz="2400" dirty="0">
                <a:cs typeface="Times New Roman" pitchFamily="18" charset="0"/>
              </a:rPr>
              <a:t>Estudio </a:t>
            </a:r>
            <a:r>
              <a:rPr lang="en-GB" sz="2400" dirty="0">
                <a:cs typeface="Times New Roman" pitchFamily="18" charset="0"/>
              </a:rPr>
              <a:t>SHARP</a:t>
            </a:r>
            <a:r>
              <a:rPr lang="es-ES" sz="2400" dirty="0">
                <a:cs typeface="Times New Roman" pitchFamily="18" charset="0"/>
              </a:rPr>
              <a:t> lo estableció como estándar en </a:t>
            </a:r>
            <a:r>
              <a:rPr lang="es-ES" sz="2400" dirty="0" err="1">
                <a:cs typeface="Times New Roman" pitchFamily="18" charset="0"/>
              </a:rPr>
              <a:t>monoterapia</a:t>
            </a:r>
            <a:r>
              <a:rPr lang="es-ES" sz="2400" dirty="0">
                <a:cs typeface="Times New Roman" pitchFamily="18" charset="0"/>
              </a:rPr>
              <a:t> del CHC avanzado</a:t>
            </a:r>
          </a:p>
          <a:p>
            <a:pPr algn="r">
              <a:buFontTx/>
              <a:buNone/>
            </a:pPr>
            <a:r>
              <a:rPr lang="es-ES" sz="2400" dirty="0" err="1">
                <a:cs typeface="Times New Roman" pitchFamily="18" charset="0"/>
              </a:rPr>
              <a:t>Sorafenib</a:t>
            </a:r>
            <a:r>
              <a:rPr lang="es-ES" sz="2400" dirty="0">
                <a:cs typeface="Times New Roman" pitchFamily="18" charset="0"/>
              </a:rPr>
              <a:t>   </a:t>
            </a:r>
            <a:r>
              <a:rPr lang="es-ES" sz="2400" dirty="0">
                <a:solidFill>
                  <a:schemeClr val="accent2"/>
                </a:solidFill>
                <a:cs typeface="Times New Roman" pitchFamily="18" charset="0"/>
              </a:rPr>
              <a:t>.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91524" name="Line 4"/>
          <p:cNvSpPr>
            <a:spLocks noChangeShapeType="1"/>
          </p:cNvSpPr>
          <p:nvPr/>
        </p:nvSpPr>
        <p:spPr bwMode="auto">
          <a:xfrm>
            <a:off x="6019800" y="2514600"/>
            <a:ext cx="457200" cy="3810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915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05200"/>
            <a:ext cx="7308850" cy="1535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10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dirty="0" err="1">
                <a:solidFill>
                  <a:srgbClr val="FFC000"/>
                </a:solidFill>
              </a:rPr>
              <a:t>Adyuvancia</a:t>
            </a:r>
            <a:r>
              <a:rPr lang="es-ES" sz="3600" dirty="0">
                <a:solidFill>
                  <a:srgbClr val="FFC000"/>
                </a:solidFill>
              </a:rPr>
              <a:t>: </a:t>
            </a:r>
            <a:r>
              <a:rPr lang="es-ES" sz="3600" dirty="0" err="1">
                <a:solidFill>
                  <a:srgbClr val="FFC000"/>
                </a:solidFill>
              </a:rPr>
              <a:t>lipiodol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610600" cy="457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sz="2400" dirty="0" err="1">
                <a:ea typeface="Arial Unicode MS" pitchFamily="34" charset="-128"/>
                <a:cs typeface="Arial Unicode MS" pitchFamily="34" charset="-128"/>
              </a:rPr>
              <a:t>Lipiodol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400" dirty="0" err="1">
                <a:ea typeface="Arial Unicode MS" pitchFamily="34" charset="-128"/>
                <a:cs typeface="Arial Unicode MS" pitchFamily="34" charset="-128"/>
              </a:rPr>
              <a:t>radiomarcado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</a:t>
            </a:r>
            <a:r>
              <a:rPr lang="es-ES" sz="24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é</a:t>
            </a:r>
            <a:r>
              <a:rPr lang="es-ES" sz="2400" dirty="0" err="1">
                <a:ea typeface="Arial Unicode MS" pitchFamily="34" charset="-128"/>
                <a:cs typeface="Arial Unicode MS" pitchFamily="34" charset="-128"/>
              </a:rPr>
              <a:t>ster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 derivado de la semilla de amapola, marcado con Yodo131 en infusión </a:t>
            </a:r>
            <a:r>
              <a:rPr lang="es-ES" sz="2400" dirty="0" err="1">
                <a:ea typeface="Arial Unicode MS" pitchFamily="34" charset="-128"/>
                <a:cs typeface="Arial Unicode MS" pitchFamily="34" charset="-128"/>
              </a:rPr>
              <a:t>intraarterial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s-ES" sz="2000" dirty="0">
                <a:ea typeface="Arial Unicode MS" pitchFamily="34" charset="-128"/>
                <a:cs typeface="Arial Unicode MS" pitchFamily="34" charset="-128"/>
              </a:rPr>
              <a:t>Beneficio demostrado en estudio</a:t>
            </a:r>
            <a:r>
              <a:rPr lang="en-GB" sz="20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000" dirty="0">
                <a:ea typeface="Arial Unicode MS" pitchFamily="34" charset="-128"/>
                <a:cs typeface="Arial Unicode MS" pitchFamily="34" charset="-128"/>
              </a:rPr>
              <a:t>japonés con </a:t>
            </a:r>
            <a:r>
              <a:rPr lang="en-GB" sz="2000" dirty="0">
                <a:ea typeface="Arial Unicode MS" pitchFamily="34" charset="-128"/>
                <a:cs typeface="Arial Unicode MS" pitchFamily="34" charset="-128"/>
              </a:rPr>
              <a:t>43 </a:t>
            </a:r>
            <a:r>
              <a:rPr lang="es-ES" sz="2000" dirty="0" err="1">
                <a:ea typeface="Arial Unicode MS" pitchFamily="34" charset="-128"/>
                <a:cs typeface="Arial Unicode MS" pitchFamily="34" charset="-128"/>
              </a:rPr>
              <a:t>ptes</a:t>
            </a:r>
            <a:r>
              <a:rPr lang="es-ES" sz="2000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s-ES" sz="2000" dirty="0" err="1">
                <a:ea typeface="Arial Unicode MS" pitchFamily="34" charset="-128"/>
                <a:cs typeface="Arial Unicode MS" pitchFamily="34" charset="-128"/>
              </a:rPr>
              <a:t>Aleatorizados</a:t>
            </a:r>
            <a:r>
              <a:rPr lang="es-ES" sz="2000" dirty="0">
                <a:ea typeface="Arial Unicode MS" pitchFamily="34" charset="-128"/>
                <a:cs typeface="Arial Unicode MS" pitchFamily="34" charset="-128"/>
              </a:rPr>
              <a:t> a:</a:t>
            </a:r>
          </a:p>
          <a:p>
            <a:pPr>
              <a:buFontTx/>
              <a:buNone/>
            </a:pPr>
            <a:r>
              <a:rPr lang="es-ES" sz="2000" dirty="0"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s-ES" sz="2000" i="1" dirty="0">
                <a:solidFill>
                  <a:srgbClr val="FFFF66"/>
                </a:solidFill>
                <a:ea typeface="Arial Unicode MS" pitchFamily="34" charset="-128"/>
                <a:cs typeface="Arial Unicode MS" pitchFamily="34" charset="-128"/>
              </a:rPr>
              <a:t>Una dosis </a:t>
            </a:r>
            <a:r>
              <a:rPr lang="en-GB" sz="2000" i="1" dirty="0">
                <a:solidFill>
                  <a:srgbClr val="FFFF66"/>
                </a:solidFill>
                <a:ea typeface="Arial Unicode MS" pitchFamily="34" charset="-128"/>
                <a:cs typeface="Arial Unicode MS" pitchFamily="34" charset="-128"/>
              </a:rPr>
              <a:t>1850 </a:t>
            </a:r>
            <a:r>
              <a:rPr lang="en-GB" sz="2000" i="1" dirty="0" err="1">
                <a:solidFill>
                  <a:srgbClr val="FFFF66"/>
                </a:solidFill>
                <a:ea typeface="Arial Unicode MS" pitchFamily="34" charset="-128"/>
                <a:cs typeface="Arial Unicode MS" pitchFamily="34" charset="-128"/>
              </a:rPr>
              <a:t>MBq</a:t>
            </a:r>
            <a:r>
              <a:rPr lang="es-ES" sz="2000" i="1" dirty="0">
                <a:solidFill>
                  <a:srgbClr val="FFFF66"/>
                </a:solidFill>
                <a:ea typeface="Arial Unicode MS" pitchFamily="34" charset="-128"/>
                <a:cs typeface="Arial Unicode MS" pitchFamily="34" charset="-128"/>
              </a:rPr>
              <a:t> vs </a:t>
            </a:r>
            <a:r>
              <a:rPr lang="en-GB" sz="2000" i="1" dirty="0">
                <a:solidFill>
                  <a:srgbClr val="FFFF66"/>
                </a:solidFill>
                <a:ea typeface="Arial Unicode MS" pitchFamily="34" charset="-128"/>
                <a:cs typeface="Arial Unicode MS" pitchFamily="34" charset="-128"/>
              </a:rPr>
              <a:t>placebo </a:t>
            </a:r>
            <a:r>
              <a:rPr lang="es-ES" sz="2000" i="1" dirty="0">
                <a:solidFill>
                  <a:srgbClr val="FFFF66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post </a:t>
            </a:r>
            <a:r>
              <a:rPr lang="es-ES" sz="2000" i="1" dirty="0" err="1">
                <a:solidFill>
                  <a:srgbClr val="FFFF66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Qx</a:t>
            </a:r>
            <a:r>
              <a:rPr lang="es-ES" sz="2000" i="1" dirty="0">
                <a:solidFill>
                  <a:srgbClr val="FFFF66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curativa</a:t>
            </a:r>
          </a:p>
        </p:txBody>
      </p:sp>
      <p:sp>
        <p:nvSpPr>
          <p:cNvPr id="492548" name="Text Box 4"/>
          <p:cNvSpPr txBox="1">
            <a:spLocks noChangeArrowheads="1"/>
          </p:cNvSpPr>
          <p:nvPr/>
        </p:nvSpPr>
        <p:spPr bwMode="auto">
          <a:xfrm>
            <a:off x="381000" y="5943600"/>
            <a:ext cx="42672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cs typeface="Times New Roman" pitchFamily="18" charset="0"/>
              </a:rPr>
              <a:t>Ann Surg 2008; 247:43</a:t>
            </a:r>
            <a:r>
              <a:rPr lang="en-GB" sz="140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0" y="3733800"/>
            <a:ext cx="4572000" cy="3124200"/>
            <a:chOff x="2661" y="2068"/>
            <a:chExt cx="3099" cy="2252"/>
          </a:xfrm>
        </p:grpSpPr>
        <p:pic>
          <p:nvPicPr>
            <p:cNvPr id="49254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54413"/>
            <a:stretch>
              <a:fillRect/>
            </a:stretch>
          </p:blipFill>
          <p:spPr bwMode="auto">
            <a:xfrm>
              <a:off x="2661" y="2068"/>
              <a:ext cx="3099" cy="2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492550" name="Text Box 6"/>
            <p:cNvSpPr txBox="1">
              <a:spLocks noChangeArrowheads="1"/>
            </p:cNvSpPr>
            <p:nvPr/>
          </p:nvSpPr>
          <p:spPr bwMode="auto">
            <a:xfrm>
              <a:off x="4128" y="2208"/>
              <a:ext cx="1440" cy="41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>
                  <a:latin typeface="Lucida Sans Unicode" pitchFamily="34" charset="0"/>
                </a:rPr>
                <a:t>Supervivencia global</a:t>
              </a:r>
              <a:endParaRPr lang="en-GB" sz="1600">
                <a:latin typeface="Lucida Sans Unicode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495800" y="3810000"/>
            <a:ext cx="4648200" cy="3048000"/>
            <a:chOff x="2661" y="1968"/>
            <a:chExt cx="3099" cy="2352"/>
          </a:xfrm>
        </p:grpSpPr>
        <p:pic>
          <p:nvPicPr>
            <p:cNvPr id="492552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b="52388"/>
            <a:stretch>
              <a:fillRect/>
            </a:stretch>
          </p:blipFill>
          <p:spPr bwMode="auto">
            <a:xfrm>
              <a:off x="2661" y="1968"/>
              <a:ext cx="3099" cy="23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492553" name="Text Box 9"/>
            <p:cNvSpPr txBox="1">
              <a:spLocks noChangeArrowheads="1"/>
            </p:cNvSpPr>
            <p:nvPr/>
          </p:nvSpPr>
          <p:spPr bwMode="auto">
            <a:xfrm>
              <a:off x="4320" y="2208"/>
              <a:ext cx="1296" cy="2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800">
                  <a:latin typeface="Lucida Sans Unicode" pitchFamily="34" charset="0"/>
                </a:rPr>
                <a:t>SLE</a:t>
              </a:r>
              <a:endParaRPr lang="en-GB" sz="1800">
                <a:latin typeface="Lucida Sans Unicode" pitchFamily="34" charset="0"/>
              </a:endParaRPr>
            </a:p>
          </p:txBody>
        </p:sp>
      </p:grpSp>
      <p:sp>
        <p:nvSpPr>
          <p:cNvPr id="492555" name="Text Box 11"/>
          <p:cNvSpPr txBox="1">
            <a:spLocks noChangeArrowheads="1"/>
          </p:cNvSpPr>
          <p:nvPr/>
        </p:nvSpPr>
        <p:spPr bwMode="auto">
          <a:xfrm>
            <a:off x="228600" y="3536950"/>
            <a:ext cx="3886200" cy="2101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A 66 meses, el </a:t>
            </a:r>
            <a:r>
              <a:rPr lang="es-ES" sz="2000" dirty="0" err="1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tx</a:t>
            </a: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 se asoció: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Menor tasa de recurrencia </a:t>
            </a:r>
            <a:r>
              <a:rPr lang="en-GB" sz="2000" dirty="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(48 </a:t>
            </a: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vs</a:t>
            </a:r>
            <a:r>
              <a:rPr lang="en-GB" sz="2000" dirty="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 64 </a:t>
            </a: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%</a:t>
            </a:r>
            <a:r>
              <a:rPr lang="en-GB" sz="2000" dirty="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endParaRPr lang="es-ES" sz="2000" dirty="0">
              <a:solidFill>
                <a:srgbClr val="002A54"/>
              </a:solidFill>
              <a:latin typeface="Lucida Sans Unicode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Mayor tasa de SLE 5a </a:t>
            </a:r>
            <a:r>
              <a:rPr lang="en-GB" sz="2000" dirty="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(62 </a:t>
            </a: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vs</a:t>
            </a:r>
            <a:r>
              <a:rPr lang="en-GB" sz="2000" dirty="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 32</a:t>
            </a: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%</a:t>
            </a:r>
            <a:r>
              <a:rPr lang="en-GB" sz="2000" dirty="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y SG</a:t>
            </a:r>
            <a:r>
              <a:rPr lang="en-GB" sz="2000" dirty="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 (67 </a:t>
            </a: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vs</a:t>
            </a:r>
            <a:r>
              <a:rPr lang="en-GB" sz="2000" dirty="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 36 </a:t>
            </a: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%</a:t>
            </a:r>
            <a:r>
              <a:rPr lang="en-GB" sz="2000" dirty="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endParaRPr lang="es-ES" sz="2000" dirty="0">
              <a:solidFill>
                <a:srgbClr val="002A54"/>
              </a:solidFill>
              <a:latin typeface="Lucida Sans Unicode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ea typeface="Arial Unicode MS" pitchFamily="34" charset="-128"/>
                <a:cs typeface="Arial Unicode MS" pitchFamily="34" charset="-128"/>
              </a:rPr>
              <a:t>Bien tolerado</a:t>
            </a:r>
            <a:endParaRPr lang="en-GB" dirty="0">
              <a:solidFill>
                <a:srgbClr val="002A5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dirty="0" err="1">
                <a:solidFill>
                  <a:srgbClr val="FFC000"/>
                </a:solidFill>
              </a:rPr>
              <a:t>Adyuvancia</a:t>
            </a:r>
            <a:r>
              <a:rPr lang="es-ES" sz="3600" dirty="0">
                <a:solidFill>
                  <a:srgbClr val="FFC000"/>
                </a:solidFill>
              </a:rPr>
              <a:t>: ácido </a:t>
            </a:r>
            <a:r>
              <a:rPr lang="es-ES" sz="3600" dirty="0" err="1">
                <a:solidFill>
                  <a:srgbClr val="FFC000"/>
                </a:solidFill>
              </a:rPr>
              <a:t>poliprenoico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457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sz="2400" dirty="0" err="1">
                <a:cs typeface="Times New Roman" pitchFamily="18" charset="0"/>
              </a:rPr>
              <a:t>Retinoide</a:t>
            </a:r>
            <a:r>
              <a:rPr lang="es-ES" sz="2400" dirty="0">
                <a:cs typeface="Times New Roman" pitchFamily="18" charset="0"/>
              </a:rPr>
              <a:t> </a:t>
            </a:r>
            <a:r>
              <a:rPr lang="es-ES" sz="2400" dirty="0" err="1">
                <a:cs typeface="Times New Roman" pitchFamily="18" charset="0"/>
              </a:rPr>
              <a:t>acíclico</a:t>
            </a:r>
            <a:r>
              <a:rPr lang="es-ES" sz="2400" dirty="0">
                <a:cs typeface="Times New Roman" pitchFamily="18" charset="0"/>
              </a:rPr>
              <a:t> evaluado para prevenir recurrencia; inhibe </a:t>
            </a:r>
            <a:r>
              <a:rPr lang="es-ES" sz="2400" dirty="0" err="1">
                <a:cs typeface="Times New Roman" pitchFamily="18" charset="0"/>
              </a:rPr>
              <a:t>hepatocarcinogénesis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s-ES" sz="2400" dirty="0">
                <a:cs typeface="Times New Roman" pitchFamily="18" charset="0"/>
              </a:rPr>
              <a:t>en por </a:t>
            </a:r>
            <a:r>
              <a:rPr lang="es-ES" sz="2400" dirty="0" err="1">
                <a:cs typeface="Times New Roman" pitchFamily="18" charset="0"/>
              </a:rPr>
              <a:t>deleción</a:t>
            </a:r>
            <a:r>
              <a:rPr lang="es-ES" sz="2400" dirty="0">
                <a:cs typeface="Times New Roman" pitchFamily="18" charset="0"/>
              </a:rPr>
              <a:t> de clonas malignas latentes</a:t>
            </a:r>
          </a:p>
          <a:p>
            <a:pPr lvl="1"/>
            <a:r>
              <a:rPr lang="en-GB" sz="2000" dirty="0">
                <a:cs typeface="Times New Roman" pitchFamily="18" charset="0"/>
              </a:rPr>
              <a:t>89 p</a:t>
            </a:r>
            <a:r>
              <a:rPr lang="es-ES" sz="2000" dirty="0" err="1">
                <a:cs typeface="Times New Roman" pitchFamily="18" charset="0"/>
              </a:rPr>
              <a:t>tes</a:t>
            </a:r>
            <a:r>
              <a:rPr lang="en-GB" sz="2000" dirty="0">
                <a:cs typeface="Times New Roman" pitchFamily="18" charset="0"/>
              </a:rPr>
              <a:t> </a:t>
            </a:r>
            <a:r>
              <a:rPr lang="es-ES" sz="2000" dirty="0">
                <a:cs typeface="Times New Roman" pitchFamily="18" charset="0"/>
              </a:rPr>
              <a:t>CH</a:t>
            </a:r>
            <a:r>
              <a:rPr lang="en-GB" sz="2000" dirty="0">
                <a:cs typeface="Times New Roman" pitchFamily="18" charset="0"/>
              </a:rPr>
              <a:t>C </a:t>
            </a:r>
            <a:r>
              <a:rPr lang="es-ES" sz="2000" dirty="0">
                <a:cs typeface="Times New Roman" pitchFamily="18" charset="0"/>
              </a:rPr>
              <a:t>post resección curativa o inyección de etanol</a:t>
            </a:r>
          </a:p>
          <a:p>
            <a:pPr algn="ctr">
              <a:buFontTx/>
              <a:buNone/>
            </a:pPr>
            <a:r>
              <a:rPr lang="es-ES" sz="2400" dirty="0">
                <a:cs typeface="Times New Roman" pitchFamily="18" charset="0"/>
              </a:rPr>
              <a:t>	</a:t>
            </a:r>
            <a:r>
              <a:rPr lang="es-ES" sz="2000" i="1" dirty="0">
                <a:solidFill>
                  <a:srgbClr val="FFFF66"/>
                </a:solidFill>
                <a:cs typeface="Times New Roman" pitchFamily="18" charset="0"/>
              </a:rPr>
              <a:t>Ácido </a:t>
            </a:r>
            <a:r>
              <a:rPr lang="es-ES" sz="2000" i="1" dirty="0" err="1">
                <a:solidFill>
                  <a:srgbClr val="FFFF66"/>
                </a:solidFill>
                <a:cs typeface="Times New Roman" pitchFamily="18" charset="0"/>
              </a:rPr>
              <a:t>poliprenoico</a:t>
            </a:r>
            <a:r>
              <a:rPr lang="es-ES" sz="2000" i="1" dirty="0">
                <a:solidFill>
                  <a:srgbClr val="FFFF66"/>
                </a:solidFill>
                <a:cs typeface="Times New Roman" pitchFamily="18" charset="0"/>
              </a:rPr>
              <a:t> </a:t>
            </a:r>
            <a:r>
              <a:rPr lang="en-GB" sz="2000" i="1" dirty="0">
                <a:solidFill>
                  <a:srgbClr val="FFFF66"/>
                </a:solidFill>
                <a:cs typeface="Times New Roman" pitchFamily="18" charset="0"/>
              </a:rPr>
              <a:t>600 mg</a:t>
            </a:r>
            <a:r>
              <a:rPr lang="es-ES" sz="2000" i="1" dirty="0">
                <a:solidFill>
                  <a:srgbClr val="FFFF66"/>
                </a:solidFill>
                <a:cs typeface="Times New Roman" pitchFamily="18" charset="0"/>
              </a:rPr>
              <a:t>/d vs</a:t>
            </a:r>
            <a:r>
              <a:rPr lang="en-GB" sz="2000" i="1" dirty="0">
                <a:solidFill>
                  <a:srgbClr val="FFFF66"/>
                </a:solidFill>
                <a:cs typeface="Times New Roman" pitchFamily="18" charset="0"/>
              </a:rPr>
              <a:t> placebo </a:t>
            </a:r>
            <a:r>
              <a:rPr lang="es-ES" sz="2000" i="1" dirty="0">
                <a:solidFill>
                  <a:srgbClr val="FFFF66"/>
                </a:solidFill>
                <a:cs typeface="Times New Roman" pitchFamily="18" charset="0"/>
              </a:rPr>
              <a:t>x</a:t>
            </a:r>
            <a:r>
              <a:rPr lang="en-GB" sz="2000" i="1" dirty="0">
                <a:solidFill>
                  <a:srgbClr val="FFFF66"/>
                </a:solidFill>
                <a:cs typeface="Times New Roman" pitchFamily="18" charset="0"/>
              </a:rPr>
              <a:t>12 </a:t>
            </a:r>
            <a:r>
              <a:rPr lang="es-ES" sz="2000" i="1" dirty="0">
                <a:solidFill>
                  <a:srgbClr val="FFFF66"/>
                </a:solidFill>
                <a:cs typeface="Times New Roman" pitchFamily="18" charset="0"/>
              </a:rPr>
              <a:t>meses</a:t>
            </a:r>
          </a:p>
          <a:p>
            <a:endParaRPr lang="en-GB" sz="2000" dirty="0">
              <a:cs typeface="Times New Roman" pitchFamily="18" charset="0"/>
            </a:endParaRPr>
          </a:p>
        </p:txBody>
      </p:sp>
      <p:sp>
        <p:nvSpPr>
          <p:cNvPr id="493572" name="Text Box 4"/>
          <p:cNvSpPr txBox="1">
            <a:spLocks noChangeArrowheads="1"/>
          </p:cNvSpPr>
          <p:nvPr/>
        </p:nvSpPr>
        <p:spPr bwMode="auto">
          <a:xfrm>
            <a:off x="533400" y="5943600"/>
            <a:ext cx="53340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1400">
                <a:solidFill>
                  <a:schemeClr val="bg1"/>
                </a:solidFill>
              </a:rPr>
              <a:t>N Engl J Med 1999; 340:1046</a:t>
            </a:r>
            <a:endParaRPr lang="en-GB" sz="1800"/>
          </a:p>
        </p:txBody>
      </p:sp>
      <p:sp>
        <p:nvSpPr>
          <p:cNvPr id="493574" name="AutoShape 6" descr="http://hinari-gw.who.int/whalecomcontent.nejm.org/whalecom0/content/vol340/issue13/images/large/15f1.jpeg"/>
          <p:cNvSpPr>
            <a:spLocks noChangeAspect="1" noChangeArrowheads="1"/>
          </p:cNvSpPr>
          <p:nvPr/>
        </p:nvSpPr>
        <p:spPr bwMode="auto">
          <a:xfrm>
            <a:off x="-147638" y="-136525"/>
            <a:ext cx="9440863" cy="713263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493577" name="Picture 9"/>
          <p:cNvPicPr>
            <a:picLocks noChangeAspect="1" noChangeArrowheads="1"/>
          </p:cNvPicPr>
          <p:nvPr/>
        </p:nvPicPr>
        <p:blipFill>
          <a:blip r:embed="rId2" cstate="print"/>
          <a:srcRect l="3125" t="32001" r="62500" b="28999"/>
          <a:stretch>
            <a:fillRect/>
          </a:stretch>
        </p:blipFill>
        <p:spPr bwMode="auto">
          <a:xfrm>
            <a:off x="4267200" y="3432175"/>
            <a:ext cx="4724400" cy="3349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493578" name="Text Box 10"/>
          <p:cNvSpPr txBox="1">
            <a:spLocks noChangeArrowheads="1"/>
          </p:cNvSpPr>
          <p:nvPr/>
        </p:nvSpPr>
        <p:spPr bwMode="auto">
          <a:xfrm>
            <a:off x="457200" y="3581400"/>
            <a:ext cx="3657600" cy="1981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cs typeface="Times New Roman" pitchFamily="18" charset="0"/>
              </a:rPr>
              <a:t>El </a:t>
            </a:r>
            <a:r>
              <a:rPr lang="es-ES" sz="2000" dirty="0" err="1">
                <a:solidFill>
                  <a:srgbClr val="002A54"/>
                </a:solidFill>
                <a:latin typeface="Lucida Sans Unicode" pitchFamily="34" charset="0"/>
                <a:cs typeface="Times New Roman" pitchFamily="18" charset="0"/>
              </a:rPr>
              <a:t>tx</a:t>
            </a: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cs typeface="Times New Roman" pitchFamily="18" charset="0"/>
              </a:rPr>
              <a:t> redujo significativamente la incidencia de recurrencias a 38 meses </a:t>
            </a:r>
            <a:r>
              <a:rPr lang="en-GB" sz="2000" dirty="0">
                <a:solidFill>
                  <a:srgbClr val="002A54"/>
                </a:solidFill>
                <a:latin typeface="Lucida Sans Unicode" pitchFamily="34" charset="0"/>
                <a:cs typeface="Times New Roman" pitchFamily="18" charset="0"/>
              </a:rPr>
              <a:t>(27 </a:t>
            </a: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cs typeface="Times New Roman" pitchFamily="18" charset="0"/>
              </a:rPr>
              <a:t>vs</a:t>
            </a:r>
            <a:r>
              <a:rPr lang="en-GB" sz="2000" dirty="0">
                <a:solidFill>
                  <a:srgbClr val="002A54"/>
                </a:solidFill>
                <a:latin typeface="Lucida Sans Unicode" pitchFamily="34" charset="0"/>
                <a:cs typeface="Times New Roman" pitchFamily="18" charset="0"/>
              </a:rPr>
              <a:t> 49</a:t>
            </a: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cs typeface="Times New Roman" pitchFamily="18" charset="0"/>
              </a:rPr>
              <a:t>%</a:t>
            </a:r>
            <a:r>
              <a:rPr lang="en-GB" sz="2000" dirty="0">
                <a:solidFill>
                  <a:srgbClr val="002A54"/>
                </a:solidFill>
                <a:latin typeface="Lucida Sans Unicode" pitchFamily="34" charset="0"/>
                <a:cs typeface="Times New Roman" pitchFamily="18" charset="0"/>
              </a:rPr>
              <a:t>)</a:t>
            </a:r>
            <a:endParaRPr lang="es-ES" sz="2000" dirty="0">
              <a:solidFill>
                <a:srgbClr val="002A54"/>
              </a:solidFill>
              <a:latin typeface="Lucida Sans Unicode" pitchFamily="34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cs typeface="Times New Roman" pitchFamily="18" charset="0"/>
              </a:rPr>
              <a:t>SG estimada a 6 años: </a:t>
            </a:r>
            <a:r>
              <a:rPr lang="en-GB" sz="2000" dirty="0">
                <a:solidFill>
                  <a:srgbClr val="002A54"/>
                </a:solidFill>
                <a:latin typeface="Lucida Sans Unicode" pitchFamily="34" charset="0"/>
                <a:cs typeface="Times New Roman" pitchFamily="18" charset="0"/>
              </a:rPr>
              <a:t> 74 </a:t>
            </a: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cs typeface="Times New Roman" pitchFamily="18" charset="0"/>
              </a:rPr>
              <a:t>vs</a:t>
            </a:r>
            <a:r>
              <a:rPr lang="en-GB" sz="2000" dirty="0">
                <a:solidFill>
                  <a:srgbClr val="002A54"/>
                </a:solidFill>
                <a:latin typeface="Lucida Sans Unicode" pitchFamily="34" charset="0"/>
                <a:cs typeface="Times New Roman" pitchFamily="18" charset="0"/>
              </a:rPr>
              <a:t> 46 </a:t>
            </a:r>
            <a:r>
              <a:rPr lang="es-ES" sz="2000" dirty="0">
                <a:solidFill>
                  <a:srgbClr val="002A54"/>
                </a:solidFill>
                <a:latin typeface="Lucida Sans Unicode" pitchFamily="34" charset="0"/>
                <a:cs typeface="Times New Roman" pitchFamily="18" charset="0"/>
              </a:rPr>
              <a:t>%</a:t>
            </a:r>
            <a:endParaRPr lang="en-GB" sz="2000" dirty="0">
              <a:solidFill>
                <a:srgbClr val="002A54"/>
              </a:solidFill>
              <a:latin typeface="Lucida Sans Unicode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Hepatocarcinoma</a:t>
            </a:r>
            <a:r>
              <a:rPr lang="en-US" dirty="0" smtClean="0">
                <a:solidFill>
                  <a:srgbClr val="FFC000"/>
                </a:solidFill>
              </a:rPr>
              <a:t> 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Sexto</a:t>
            </a:r>
            <a:r>
              <a:rPr lang="en-US" dirty="0" smtClean="0"/>
              <a:t> tumor </a:t>
            </a:r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comun</a:t>
            </a:r>
            <a:endParaRPr lang="en-US" dirty="0" smtClean="0"/>
          </a:p>
          <a:p>
            <a:r>
              <a:rPr lang="en-US" dirty="0" err="1" smtClean="0"/>
              <a:t>Tercera</a:t>
            </a:r>
            <a:r>
              <a:rPr lang="en-US" dirty="0" smtClean="0"/>
              <a:t>  </a:t>
            </a:r>
            <a:r>
              <a:rPr lang="en-US" dirty="0" err="1" smtClean="0"/>
              <a:t>causa</a:t>
            </a:r>
            <a:r>
              <a:rPr lang="en-US" dirty="0" smtClean="0"/>
              <a:t> de </a:t>
            </a:r>
            <a:r>
              <a:rPr lang="en-US" dirty="0" err="1" smtClean="0"/>
              <a:t>muerte</a:t>
            </a:r>
            <a:r>
              <a:rPr lang="en-US" dirty="0" smtClean="0"/>
              <a:t> </a:t>
            </a:r>
            <a:r>
              <a:rPr lang="en-US" dirty="0" err="1" smtClean="0"/>
              <a:t>relacionada</a:t>
            </a:r>
            <a:r>
              <a:rPr lang="en-US" dirty="0" smtClean="0"/>
              <a:t> con cancer</a:t>
            </a:r>
          </a:p>
          <a:p>
            <a:r>
              <a:rPr lang="en-US" dirty="0" err="1" smtClean="0"/>
              <a:t>Incidencia</a:t>
            </a:r>
            <a:r>
              <a:rPr lang="en-US" dirty="0" smtClean="0"/>
              <a:t> de 626 000 </a:t>
            </a: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casos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ano</a:t>
            </a:r>
            <a:endParaRPr lang="en-US" dirty="0" smtClean="0"/>
          </a:p>
          <a:p>
            <a:r>
              <a:rPr lang="en-US" dirty="0" err="1" smtClean="0"/>
              <a:t>Proporcion</a:t>
            </a:r>
            <a:r>
              <a:rPr lang="en-US" dirty="0" smtClean="0"/>
              <a:t> hombre: </a:t>
            </a:r>
            <a:r>
              <a:rPr lang="en-US" dirty="0" err="1" smtClean="0"/>
              <a:t>mujer</a:t>
            </a:r>
            <a:r>
              <a:rPr lang="en-US" dirty="0" smtClean="0"/>
              <a:t> 2:1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estiman</a:t>
            </a:r>
            <a:r>
              <a:rPr lang="en-US" dirty="0" smtClean="0"/>
              <a:t> 16,780 </a:t>
            </a:r>
            <a:r>
              <a:rPr lang="en-US" dirty="0" err="1" smtClean="0"/>
              <a:t>muertes</a:t>
            </a:r>
            <a:r>
              <a:rPr lang="en-US" dirty="0" smtClean="0"/>
              <a:t> </a:t>
            </a:r>
            <a:r>
              <a:rPr lang="en-US" dirty="0" err="1" smtClean="0"/>
              <a:t>anuales</a:t>
            </a:r>
            <a:r>
              <a:rPr lang="en-US" dirty="0" smtClean="0"/>
              <a:t> en EU </a:t>
            </a:r>
            <a:r>
              <a:rPr lang="en-US" dirty="0" err="1" smtClean="0"/>
              <a:t>secundarias</a:t>
            </a:r>
            <a:r>
              <a:rPr lang="en-US" dirty="0" smtClean="0"/>
              <a:t> a </a:t>
            </a:r>
            <a:r>
              <a:rPr lang="en-US" dirty="0" err="1" smtClean="0"/>
              <a:t>neoplasias</a:t>
            </a:r>
            <a:r>
              <a:rPr lang="en-US" dirty="0" smtClean="0"/>
              <a:t> hepaticas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FFC000"/>
                </a:solidFill>
              </a:rPr>
              <a:t>Tratamiento </a:t>
            </a:r>
            <a:r>
              <a:rPr lang="es-ES" sz="3600" dirty="0" err="1" smtClean="0">
                <a:solidFill>
                  <a:srgbClr val="FFC000"/>
                </a:solidFill>
              </a:rPr>
              <a:t>locorregional</a:t>
            </a:r>
            <a:r>
              <a:rPr lang="es-ES" sz="3600" dirty="0" smtClean="0">
                <a:solidFill>
                  <a:srgbClr val="FFC000"/>
                </a:solidFill>
              </a:rPr>
              <a:t> 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s-ES" sz="2800" b="1" dirty="0" smtClean="0"/>
              <a:t>Inyección percutánea de etanol (PEI)</a:t>
            </a:r>
            <a:endParaRPr lang="es-ES" sz="2800" b="1" dirty="0" smtClean="0">
              <a:ea typeface="Arial Unicode MS" pitchFamily="34" charset="-128"/>
              <a:cs typeface="Arial Unicode MS" pitchFamily="34" charset="-128"/>
            </a:endParaRPr>
          </a:p>
          <a:p>
            <a:r>
              <a:rPr lang="es-ES" sz="2400" dirty="0" smtClean="0">
                <a:ea typeface="Arial Unicode MS" pitchFamily="34" charset="-128"/>
                <a:cs typeface="Arial Unicode MS" pitchFamily="34" charset="-128"/>
              </a:rPr>
              <a:t>Más usado 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antes de RFA, costoso</a:t>
            </a:r>
          </a:p>
          <a:p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Mínimamente invasivo, inyección de etanol al 95% en el tumor 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coagulación local y reacción fibrosa, trombosis de la </a:t>
            </a:r>
            <a:r>
              <a:rPr lang="es-ES" sz="2400" dirty="0" err="1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microvasculatura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 isquemia y necrosis</a:t>
            </a:r>
            <a:endParaRPr lang="en-GB" sz="2400" dirty="0"/>
          </a:p>
        </p:txBody>
      </p:sp>
      <p:pic>
        <p:nvPicPr>
          <p:cNvPr id="496644" name="Picture 4"/>
          <p:cNvPicPr>
            <a:picLocks noChangeAspect="1" noChangeArrowheads="1"/>
          </p:cNvPicPr>
          <p:nvPr/>
        </p:nvPicPr>
        <p:blipFill>
          <a:blip r:embed="rId2" cstate="print"/>
          <a:srcRect l="40625" t="42999" r="25626" b="20000"/>
          <a:stretch>
            <a:fillRect/>
          </a:stretch>
        </p:blipFill>
        <p:spPr bwMode="auto">
          <a:xfrm>
            <a:off x="4191000" y="3581400"/>
            <a:ext cx="4953000" cy="3394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496645" name="Text Box 5"/>
          <p:cNvSpPr txBox="1">
            <a:spLocks noChangeArrowheads="1"/>
          </p:cNvSpPr>
          <p:nvPr/>
        </p:nvSpPr>
        <p:spPr bwMode="auto">
          <a:xfrm>
            <a:off x="304800" y="6172200"/>
            <a:ext cx="26670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cs typeface="Times New Roman" pitchFamily="18" charset="0"/>
              </a:rPr>
              <a:t>Cancer 2001; 92:1516</a:t>
            </a:r>
            <a:r>
              <a:rPr lang="en-GB" sz="14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dirty="0">
                <a:solidFill>
                  <a:srgbClr val="FFC000"/>
                </a:solidFill>
              </a:rPr>
              <a:t>Inyección percutánea de etanol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sz="half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Indicaciones</a:t>
            </a:r>
          </a:p>
          <a:p>
            <a:pPr>
              <a:buFont typeface="Wingdings" pitchFamily="2" charset="2"/>
              <a:buChar char="ü"/>
            </a:pPr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CHC &lt;2</a:t>
            </a:r>
            <a:r>
              <a:rPr lang="en-GB" sz="2400" dirty="0">
                <a:ea typeface="Arial Unicode MS" pitchFamily="34" charset="-128"/>
                <a:cs typeface="Arial Unicode MS" pitchFamily="34" charset="-128"/>
              </a:rPr>
              <a:t> cm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 o pobre reserva hepática</a:t>
            </a:r>
          </a:p>
          <a:p>
            <a:pPr>
              <a:buFont typeface="Wingdings" pitchFamily="2" charset="2"/>
              <a:buChar char="ü"/>
            </a:pPr>
            <a:r>
              <a:rPr lang="es-ES" sz="2400" dirty="0">
                <a:cs typeface="Times New Roman" pitchFamily="18" charset="0"/>
              </a:rPr>
              <a:t>No cirróticos con tumores pequeños no </a:t>
            </a:r>
            <a:r>
              <a:rPr lang="es-ES" sz="2400" dirty="0" err="1">
                <a:cs typeface="Times New Roman" pitchFamily="18" charset="0"/>
              </a:rPr>
              <a:t>resecables</a:t>
            </a:r>
            <a:endParaRPr lang="es-ES" sz="2400" dirty="0"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400" dirty="0">
                <a:cs typeface="Times New Roman" pitchFamily="18" charset="0"/>
              </a:rPr>
              <a:t>Pacientes en espera de trasplante</a:t>
            </a:r>
            <a:endParaRPr lang="en-GB" sz="2400" dirty="0">
              <a:cs typeface="Times New Roman" pitchFamily="18" charset="0"/>
            </a:endParaRP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sz="half" idx="2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Contraindicaciones</a:t>
            </a:r>
            <a:r>
              <a:rPr lang="es-ES" sz="2400" dirty="0"/>
              <a:t> </a:t>
            </a:r>
          </a:p>
          <a:p>
            <a:pPr>
              <a:buFontTx/>
              <a:buChar char="x"/>
            </a:pPr>
            <a:r>
              <a:rPr lang="es-MX" sz="2400" dirty="0"/>
              <a:t>Enfermedad </a:t>
            </a:r>
            <a:r>
              <a:rPr lang="es-MX" sz="2400" dirty="0" err="1"/>
              <a:t>extrahepatica</a:t>
            </a:r>
            <a:endParaRPr lang="es-MX" sz="2400" dirty="0"/>
          </a:p>
          <a:p>
            <a:pPr>
              <a:buFontTx/>
              <a:buChar char="x"/>
            </a:pPr>
            <a:r>
              <a:rPr lang="es-MX" sz="2400" dirty="0"/>
              <a:t>Trombosis vena porta</a:t>
            </a:r>
          </a:p>
          <a:p>
            <a:pPr>
              <a:buFontTx/>
              <a:buChar char="x"/>
            </a:pPr>
            <a:r>
              <a:rPr lang="es-MX" sz="2400" dirty="0"/>
              <a:t>CHILD C</a:t>
            </a:r>
          </a:p>
          <a:p>
            <a:pPr>
              <a:buFontTx/>
              <a:buChar char="x"/>
            </a:pPr>
            <a:r>
              <a:rPr lang="es-MX" sz="2400" dirty="0"/>
              <a:t>Plaquetas &lt; 40,000</a:t>
            </a:r>
          </a:p>
          <a:p>
            <a:pPr>
              <a:buFontTx/>
              <a:buChar char="x"/>
            </a:pPr>
            <a:r>
              <a:rPr lang="es-MX" sz="2400" dirty="0"/>
              <a:t>TP prolongado</a:t>
            </a:r>
            <a:endParaRPr lang="en-GB" sz="2400" dirty="0"/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762000" y="5943600"/>
            <a:ext cx="58674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cs typeface="Times New Roman" pitchFamily="18" charset="0"/>
              </a:rPr>
              <a:t>Cancer 2001; 92:126</a:t>
            </a:r>
            <a:r>
              <a:rPr lang="en-GB" sz="14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dirty="0">
                <a:solidFill>
                  <a:srgbClr val="FFC000"/>
                </a:solidFill>
              </a:rPr>
              <a:t>Ablación por radiofrecuencia (RFA)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sz="2400" dirty="0">
                <a:cs typeface="Times New Roman" pitchFamily="18" charset="0"/>
              </a:rPr>
              <a:t>Energía térmica a la lesión por medio de corriente alterna de alta frecuencia desde el generador hacia un electrodo que se encuentra dentro del tejido</a:t>
            </a:r>
          </a:p>
          <a:p>
            <a:r>
              <a:rPr lang="es-ES" sz="2400" dirty="0">
                <a:cs typeface="Times New Roman" pitchFamily="18" charset="0"/>
              </a:rPr>
              <a:t>Cambio de dirección de la corriente </a:t>
            </a:r>
            <a:r>
              <a:rPr lang="es-ES" sz="2400" dirty="0">
                <a:cs typeface="Times New Roman" pitchFamily="18" charset="0"/>
                <a:sym typeface="Wingdings" pitchFamily="2" charset="2"/>
              </a:rPr>
              <a:t> fricción  60ºC  muerte celular</a:t>
            </a:r>
            <a:endParaRPr lang="en-GB" sz="2400" dirty="0"/>
          </a:p>
        </p:txBody>
      </p:sp>
      <p:pic>
        <p:nvPicPr>
          <p:cNvPr id="501764" name="Picture 4"/>
          <p:cNvPicPr>
            <a:picLocks noChangeAspect="1" noChangeArrowheads="1"/>
          </p:cNvPicPr>
          <p:nvPr/>
        </p:nvPicPr>
        <p:blipFill>
          <a:blip r:embed="rId2" cstate="print"/>
          <a:srcRect l="39999" t="39375" r="25626" b="22499"/>
          <a:stretch>
            <a:fillRect/>
          </a:stretch>
        </p:blipFill>
        <p:spPr bwMode="auto">
          <a:xfrm>
            <a:off x="4419600" y="3589338"/>
            <a:ext cx="4495800" cy="31162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01765" name="Text Box 5"/>
          <p:cNvSpPr txBox="1">
            <a:spLocks noChangeArrowheads="1"/>
          </p:cNvSpPr>
          <p:nvPr/>
        </p:nvSpPr>
        <p:spPr bwMode="auto">
          <a:xfrm>
            <a:off x="609600" y="5943600"/>
            <a:ext cx="39624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cs typeface="Times New Roman" pitchFamily="18" charset="0"/>
              </a:rPr>
              <a:t>Cancer 2004; 100:641</a:t>
            </a:r>
            <a:r>
              <a:rPr lang="en-GB" sz="14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dirty="0">
                <a:solidFill>
                  <a:srgbClr val="FFC000"/>
                </a:solidFill>
              </a:rPr>
              <a:t>Ablación por radiofrecuencia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MX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Indicaciones</a:t>
            </a:r>
          </a:p>
          <a:p>
            <a:pPr lvl="1"/>
            <a:r>
              <a:rPr lang="es-MX" sz="2000" dirty="0"/>
              <a:t>Pacientes </a:t>
            </a:r>
            <a:r>
              <a:rPr lang="es-MX" sz="2000" dirty="0" err="1"/>
              <a:t>irresecables</a:t>
            </a:r>
            <a:endParaRPr lang="es-MX" sz="2000" dirty="0"/>
          </a:p>
          <a:p>
            <a:pPr lvl="1"/>
            <a:r>
              <a:rPr lang="es-MX" sz="2000" dirty="0"/>
              <a:t>Enfermedad limitada </a:t>
            </a:r>
          </a:p>
          <a:p>
            <a:pPr lvl="1"/>
            <a:r>
              <a:rPr lang="es-MX" sz="2000" dirty="0"/>
              <a:t>CHILD A o B</a:t>
            </a:r>
          </a:p>
          <a:p>
            <a:pPr lvl="1"/>
            <a:r>
              <a:rPr lang="es-MX" sz="2000" dirty="0"/>
              <a:t>Tumor &lt;3cm (tamaño aguja)</a:t>
            </a:r>
          </a:p>
          <a:p>
            <a:pPr lvl="1"/>
            <a:r>
              <a:rPr lang="es-MX" sz="2000" dirty="0"/>
              <a:t>Efectivo en recurrencia después de cirugía</a:t>
            </a:r>
          </a:p>
          <a:p>
            <a:pPr lvl="1"/>
            <a:endParaRPr lang="es-MX" sz="2000" dirty="0"/>
          </a:p>
          <a:p>
            <a:r>
              <a:rPr lang="es-MX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Efectos adversos graves (&lt;11%)</a:t>
            </a:r>
          </a:p>
          <a:p>
            <a:pPr lvl="1"/>
            <a:r>
              <a:rPr lang="es-MX" sz="2000" dirty="0"/>
              <a:t>Absceso hepático, derrame pleural, neumotórax, hematoma </a:t>
            </a:r>
            <a:r>
              <a:rPr lang="es-MX" sz="2000" dirty="0" err="1"/>
              <a:t>subcapsular</a:t>
            </a:r>
            <a:r>
              <a:rPr lang="es-MX" sz="2000" dirty="0"/>
              <a:t>, insuficiencia renal, hemoperitoneo, </a:t>
            </a:r>
            <a:r>
              <a:rPr lang="es-MX" sz="2000" dirty="0" err="1"/>
              <a:t>sx</a:t>
            </a:r>
            <a:r>
              <a:rPr lang="es-MX" sz="2000" dirty="0"/>
              <a:t> post-ablación</a:t>
            </a:r>
            <a:endParaRPr lang="en-GB" sz="2000" dirty="0"/>
          </a:p>
        </p:txBody>
      </p:sp>
      <p:sp>
        <p:nvSpPr>
          <p:cNvPr id="513028" name="Text Box 4"/>
          <p:cNvSpPr txBox="1">
            <a:spLocks noChangeArrowheads="1"/>
          </p:cNvSpPr>
          <p:nvPr/>
        </p:nvSpPr>
        <p:spPr bwMode="auto">
          <a:xfrm>
            <a:off x="609600" y="5943600"/>
            <a:ext cx="41910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>
                <a:solidFill>
                  <a:schemeClr val="bg1"/>
                </a:solidFill>
              </a:rPr>
              <a:t>Devita 8</a:t>
            </a:r>
            <a:r>
              <a:rPr lang="es-ES" sz="1400" baseline="30000">
                <a:solidFill>
                  <a:schemeClr val="bg1"/>
                </a:solidFill>
              </a:rPr>
              <a:t>th</a:t>
            </a:r>
            <a:r>
              <a:rPr lang="es-ES" sz="1400">
                <a:solidFill>
                  <a:schemeClr val="bg1"/>
                </a:solidFill>
              </a:rPr>
              <a:t> ed, 2008</a:t>
            </a:r>
            <a:endParaRPr lang="en-GB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3600" dirty="0" err="1">
                <a:solidFill>
                  <a:srgbClr val="FFC000"/>
                </a:solidFill>
              </a:rPr>
              <a:t>Crioablación</a:t>
            </a:r>
            <a:endParaRPr lang="es-ES" sz="3600" dirty="0">
              <a:solidFill>
                <a:srgbClr val="FFC000"/>
              </a:solidFill>
            </a:endParaRP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MX" sz="2400" dirty="0"/>
              <a:t>Primer método de ablación tumoral</a:t>
            </a:r>
          </a:p>
          <a:p>
            <a:pPr lvl="1"/>
            <a:r>
              <a:rPr lang="es-MX" sz="2400" dirty="0"/>
              <a:t>Temperatura -35°C </a:t>
            </a:r>
            <a:r>
              <a:rPr lang="es-MX" sz="2400" dirty="0">
                <a:sym typeface="Wingdings" pitchFamily="2" charset="2"/>
              </a:rPr>
              <a:t> cristalización </a:t>
            </a:r>
            <a:r>
              <a:rPr lang="es-MX" sz="2400" dirty="0" err="1">
                <a:sym typeface="Wingdings" pitchFamily="2" charset="2"/>
              </a:rPr>
              <a:t>intra</a:t>
            </a:r>
            <a:r>
              <a:rPr lang="es-MX" sz="2400" dirty="0">
                <a:sym typeface="Wingdings" pitchFamily="2" charset="2"/>
              </a:rPr>
              <a:t> y extracelular con ambiente hipertónico  daño a la membrana, trombosis </a:t>
            </a:r>
            <a:r>
              <a:rPr lang="es-MX" sz="2400" dirty="0" err="1">
                <a:sym typeface="Wingdings" pitchFamily="2" charset="2"/>
              </a:rPr>
              <a:t>microvasculatura</a:t>
            </a:r>
            <a:r>
              <a:rPr lang="es-MX" sz="2400" dirty="0">
                <a:sym typeface="Wingdings" pitchFamily="2" charset="2"/>
              </a:rPr>
              <a:t>  anoxia, necrosis</a:t>
            </a:r>
          </a:p>
          <a:p>
            <a:pPr lvl="1"/>
            <a:endParaRPr lang="es-MX" sz="2400" dirty="0"/>
          </a:p>
          <a:p>
            <a:endParaRPr lang="es-ES" sz="2800" dirty="0"/>
          </a:p>
        </p:txBody>
      </p:sp>
      <p:pic>
        <p:nvPicPr>
          <p:cNvPr id="520197" name="Picture 5"/>
          <p:cNvPicPr>
            <a:picLocks noChangeAspect="1" noChangeArrowheads="1"/>
          </p:cNvPicPr>
          <p:nvPr/>
        </p:nvPicPr>
        <p:blipFill>
          <a:blip r:embed="rId3" cstate="print"/>
          <a:srcRect l="30624" t="34001" r="28751" b="20000"/>
          <a:stretch>
            <a:fillRect/>
          </a:stretch>
        </p:blipFill>
        <p:spPr bwMode="auto">
          <a:xfrm>
            <a:off x="4343400" y="3429000"/>
            <a:ext cx="4572000" cy="3235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20198" name="Text Box 6"/>
          <p:cNvSpPr txBox="1">
            <a:spLocks noChangeArrowheads="1"/>
          </p:cNvSpPr>
          <p:nvPr/>
        </p:nvSpPr>
        <p:spPr bwMode="auto">
          <a:xfrm>
            <a:off x="457200" y="5943600"/>
            <a:ext cx="35814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</a:rPr>
              <a:t>Radiology. 2000, 217:657-664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4000" dirty="0" err="1">
                <a:solidFill>
                  <a:srgbClr val="FFC000"/>
                </a:solidFill>
              </a:rPr>
              <a:t>Crioablación</a:t>
            </a:r>
            <a:endParaRPr lang="es-ES" sz="4000" dirty="0">
              <a:solidFill>
                <a:srgbClr val="FFC000"/>
              </a:solidFill>
            </a:endParaRP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es-MX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Complicaciones</a:t>
            </a:r>
          </a:p>
          <a:p>
            <a:pPr lvl="1">
              <a:lnSpc>
                <a:spcPct val="80000"/>
              </a:lnSpc>
            </a:pPr>
            <a:r>
              <a:rPr lang="es-MX" sz="2000" dirty="0"/>
              <a:t>Ruptura de la bola de hielo o de la superficie hepática, hipotermia, </a:t>
            </a:r>
            <a:r>
              <a:rPr lang="es-MX" sz="2000" dirty="0">
                <a:sym typeface="Wingdings" pitchFamily="2" charset="2"/>
              </a:rPr>
              <a:t>arritmias</a:t>
            </a:r>
          </a:p>
          <a:p>
            <a:pPr lvl="1">
              <a:lnSpc>
                <a:spcPct val="80000"/>
              </a:lnSpc>
            </a:pPr>
            <a:r>
              <a:rPr lang="es-MX" sz="2000" dirty="0" err="1"/>
              <a:t>Trombocitopenia</a:t>
            </a:r>
            <a:r>
              <a:rPr lang="es-MX" sz="2000" dirty="0"/>
              <a:t>, </a:t>
            </a:r>
            <a:r>
              <a:rPr lang="es-MX" sz="2000" dirty="0" err="1"/>
              <a:t>coagulopatia</a:t>
            </a:r>
            <a:r>
              <a:rPr lang="es-MX" sz="2000" dirty="0"/>
              <a:t>, hemorragia</a:t>
            </a:r>
          </a:p>
          <a:p>
            <a:pPr lvl="1">
              <a:lnSpc>
                <a:spcPct val="80000"/>
              </a:lnSpc>
            </a:pPr>
            <a:r>
              <a:rPr lang="es-MX" sz="2000" dirty="0"/>
              <a:t>Alteraciones electrolíticas</a:t>
            </a:r>
          </a:p>
          <a:p>
            <a:pPr lvl="1">
              <a:lnSpc>
                <a:spcPct val="80000"/>
              </a:lnSpc>
            </a:pPr>
            <a:r>
              <a:rPr lang="es-MX" sz="2000" dirty="0"/>
              <a:t>Abscesos, fístula biliar</a:t>
            </a:r>
          </a:p>
          <a:p>
            <a:pPr lvl="1">
              <a:lnSpc>
                <a:spcPct val="80000"/>
              </a:lnSpc>
            </a:pPr>
            <a:r>
              <a:rPr lang="es-MX" sz="2000" dirty="0" err="1"/>
              <a:t>Mioglobinuria</a:t>
            </a:r>
            <a:r>
              <a:rPr lang="es-MX" sz="2000" dirty="0"/>
              <a:t>, insuficiencia renal aguda</a:t>
            </a:r>
          </a:p>
          <a:p>
            <a:pPr lvl="1">
              <a:lnSpc>
                <a:spcPct val="80000"/>
              </a:lnSpc>
            </a:pPr>
            <a:endParaRPr lang="es-MX" sz="2000" dirty="0"/>
          </a:p>
          <a:p>
            <a:pPr>
              <a:lnSpc>
                <a:spcPct val="80000"/>
              </a:lnSpc>
            </a:pPr>
            <a:r>
              <a:rPr lang="es-MX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Mortalidad</a:t>
            </a:r>
            <a:r>
              <a:rPr lang="es-MX" sz="2400" dirty="0"/>
              <a:t> 0-4%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sz="2700" dirty="0" err="1">
                <a:solidFill>
                  <a:srgbClr val="FFC000"/>
                </a:solidFill>
              </a:rPr>
              <a:t>Quimioembolización</a:t>
            </a:r>
            <a:r>
              <a:rPr lang="es-ES" sz="2700" dirty="0">
                <a:solidFill>
                  <a:srgbClr val="FFC000"/>
                </a:solidFill>
              </a:rPr>
              <a:t> </a:t>
            </a:r>
            <a:r>
              <a:rPr lang="es-ES" sz="2700" dirty="0" err="1">
                <a:solidFill>
                  <a:srgbClr val="FFC000"/>
                </a:solidFill>
              </a:rPr>
              <a:t>transarterial</a:t>
            </a:r>
            <a:endParaRPr lang="en-GB" sz="2700" dirty="0">
              <a:solidFill>
                <a:srgbClr val="FFC000"/>
              </a:solidFill>
            </a:endParaRPr>
          </a:p>
        </p:txBody>
      </p:sp>
      <p:sp>
        <p:nvSpPr>
          <p:cNvPr id="499719" name="Rectangle 7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sz="2400" dirty="0">
                <a:ea typeface="Arial Unicode MS" pitchFamily="34" charset="-128"/>
                <a:cs typeface="Arial Unicode MS" pitchFamily="34" charset="-128"/>
              </a:rPr>
              <a:t>Arteria hepática </a:t>
            </a:r>
            <a:r>
              <a:rPr lang="es-ES" sz="24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mayor aporte sanguíneo de los CHC</a:t>
            </a:r>
          </a:p>
          <a:p>
            <a:r>
              <a:rPr lang="en-GB" sz="2400" dirty="0">
                <a:cs typeface="Times New Roman" pitchFamily="18" charset="0"/>
              </a:rPr>
              <a:t>T</a:t>
            </a:r>
            <a:r>
              <a:rPr lang="es-ES" sz="2400" dirty="0" err="1">
                <a:cs typeface="Times New Roman" pitchFamily="18" charset="0"/>
              </a:rPr>
              <a:t>erapia</a:t>
            </a:r>
            <a:r>
              <a:rPr lang="es-ES" sz="2400" dirty="0">
                <a:cs typeface="Times New Roman" pitchFamily="18" charset="0"/>
              </a:rPr>
              <a:t> </a:t>
            </a:r>
            <a:r>
              <a:rPr lang="es-ES" sz="2400" dirty="0" err="1">
                <a:cs typeface="Times New Roman" pitchFamily="18" charset="0"/>
              </a:rPr>
              <a:t>transarterial</a:t>
            </a:r>
            <a:r>
              <a:rPr lang="es-ES" sz="2400" dirty="0">
                <a:cs typeface="Times New Roman" pitchFamily="18" charset="0"/>
              </a:rPr>
              <a:t>: </a:t>
            </a:r>
            <a:r>
              <a:rPr lang="en-GB" sz="2400" dirty="0" err="1">
                <a:cs typeface="Times New Roman" pitchFamily="18" charset="0"/>
              </a:rPr>
              <a:t>emboliza</a:t>
            </a:r>
            <a:r>
              <a:rPr lang="es-ES" sz="2400" dirty="0" err="1">
                <a:cs typeface="Times New Roman" pitchFamily="18" charset="0"/>
              </a:rPr>
              <a:t>ción</a:t>
            </a:r>
            <a:r>
              <a:rPr lang="en-GB" sz="2400" dirty="0">
                <a:cs typeface="Times New Roman" pitchFamily="18" charset="0"/>
              </a:rPr>
              <a:t>, </a:t>
            </a:r>
            <a:r>
              <a:rPr lang="es-ES" sz="2400" dirty="0" err="1">
                <a:cs typeface="Times New Roman" pitchFamily="18" charset="0"/>
              </a:rPr>
              <a:t>quimioembolización</a:t>
            </a:r>
            <a:r>
              <a:rPr lang="es-ES" sz="2400" dirty="0">
                <a:cs typeface="Times New Roman" pitchFamily="18" charset="0"/>
              </a:rPr>
              <a:t> </a:t>
            </a:r>
            <a:r>
              <a:rPr lang="en-GB" sz="2400" dirty="0">
                <a:cs typeface="Times New Roman" pitchFamily="18" charset="0"/>
              </a:rPr>
              <a:t>(</a:t>
            </a:r>
            <a:r>
              <a:rPr lang="en-GB" sz="2400" u="sng" dirty="0">
                <a:cs typeface="Times New Roman" pitchFamily="18" charset="0"/>
              </a:rPr>
              <a:t>TACE</a:t>
            </a:r>
            <a:r>
              <a:rPr lang="en-GB" sz="2400" dirty="0">
                <a:cs typeface="Times New Roman" pitchFamily="18" charset="0"/>
              </a:rPr>
              <a:t>) </a:t>
            </a:r>
            <a:r>
              <a:rPr lang="es-ES" sz="2400" dirty="0">
                <a:cs typeface="Times New Roman" pitchFamily="18" charset="0"/>
              </a:rPr>
              <a:t>con o sin</a:t>
            </a:r>
            <a:r>
              <a:rPr lang="en-GB" sz="2400" dirty="0">
                <a:cs typeface="Times New Roman" pitchFamily="18" charset="0"/>
              </a:rPr>
              <a:t> </a:t>
            </a:r>
            <a:r>
              <a:rPr lang="en-GB" sz="2400" dirty="0" err="1">
                <a:cs typeface="Times New Roman" pitchFamily="18" charset="0"/>
              </a:rPr>
              <a:t>lipiodol</a:t>
            </a:r>
            <a:r>
              <a:rPr lang="en-GB" sz="2400" dirty="0">
                <a:cs typeface="Times New Roman" pitchFamily="18" charset="0"/>
              </a:rPr>
              <a:t>, </a:t>
            </a:r>
            <a:r>
              <a:rPr lang="es-ES" sz="2400" dirty="0">
                <a:cs typeface="Times New Roman" pitchFamily="18" charset="0"/>
              </a:rPr>
              <a:t>QT </a:t>
            </a:r>
            <a:r>
              <a:rPr lang="es-ES" sz="2400" dirty="0" err="1">
                <a:cs typeface="Times New Roman" pitchFamily="18" charset="0"/>
              </a:rPr>
              <a:t>transarterial</a:t>
            </a:r>
            <a:endParaRPr lang="es-ES" sz="2400" dirty="0">
              <a:cs typeface="Times New Roman" pitchFamily="18" charset="0"/>
            </a:endParaRPr>
          </a:p>
        </p:txBody>
      </p:sp>
      <p:pic>
        <p:nvPicPr>
          <p:cNvPr id="499718" name="Picture 6"/>
          <p:cNvPicPr>
            <a:picLocks noChangeAspect="1" noChangeArrowheads="1"/>
          </p:cNvPicPr>
          <p:nvPr/>
        </p:nvPicPr>
        <p:blipFill>
          <a:blip r:embed="rId2" cstate="print"/>
          <a:srcRect l="38126" t="37000" r="24374" b="25000"/>
          <a:stretch>
            <a:fillRect/>
          </a:stretch>
        </p:blipFill>
        <p:spPr bwMode="auto">
          <a:xfrm>
            <a:off x="3810000" y="3140075"/>
            <a:ext cx="5029200" cy="3184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499720" name="Text Box 8"/>
          <p:cNvSpPr txBox="1">
            <a:spLocks noChangeArrowheads="1"/>
          </p:cNvSpPr>
          <p:nvPr/>
        </p:nvSpPr>
        <p:spPr bwMode="auto">
          <a:xfrm>
            <a:off x="1066800" y="6096000"/>
            <a:ext cx="4800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chemeClr val="bg1"/>
                </a:solidFill>
                <a:cs typeface="Times New Roman" pitchFamily="18" charset="0"/>
              </a:rPr>
              <a:t>J Clin Oncol 2008; 26:236s.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4000" dirty="0">
                <a:solidFill>
                  <a:srgbClr val="FFC000"/>
                </a:solidFill>
              </a:rPr>
              <a:t>TACE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sz="half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Indicaciones</a:t>
            </a:r>
          </a:p>
          <a:p>
            <a:pPr lvl="1"/>
            <a:r>
              <a:rPr lang="es-MX" dirty="0"/>
              <a:t>Tumores grandes </a:t>
            </a:r>
            <a:r>
              <a:rPr lang="es-MX" dirty="0" err="1"/>
              <a:t>irresecables</a:t>
            </a:r>
            <a:endParaRPr lang="es-MX" dirty="0"/>
          </a:p>
          <a:p>
            <a:pPr lvl="1"/>
            <a:r>
              <a:rPr lang="es-MX" dirty="0"/>
              <a:t>Previo a resección o RF</a:t>
            </a:r>
          </a:p>
          <a:p>
            <a:pPr lvl="1"/>
            <a:r>
              <a:rPr lang="es-MX" dirty="0"/>
              <a:t>En espera de trasplante</a:t>
            </a:r>
            <a:endParaRPr lang="es-ES" dirty="0"/>
          </a:p>
        </p:txBody>
      </p:sp>
      <p:sp>
        <p:nvSpPr>
          <p:cNvPr id="530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191000" cy="457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Contraindicaciones</a:t>
            </a:r>
            <a:r>
              <a:rPr lang="es-MX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lvl="1"/>
            <a:r>
              <a:rPr lang="es-MX" sz="2000" dirty="0"/>
              <a:t>Trombosis vena porta</a:t>
            </a:r>
          </a:p>
          <a:p>
            <a:pPr lvl="1"/>
            <a:r>
              <a:rPr lang="es-MX" sz="2000" dirty="0"/>
              <a:t>Encefalopatía</a:t>
            </a:r>
          </a:p>
          <a:p>
            <a:pPr lvl="1"/>
            <a:r>
              <a:rPr lang="es-MX" sz="2000" dirty="0"/>
              <a:t>Obstrucción biliar</a:t>
            </a:r>
          </a:p>
          <a:p>
            <a:pPr lvl="1"/>
            <a:r>
              <a:rPr lang="es-ES" sz="2000" dirty="0"/>
              <a:t>Bilirrubina &gt;2mg/dl</a:t>
            </a:r>
          </a:p>
          <a:p>
            <a:pPr lvl="1"/>
            <a:r>
              <a:rPr lang="es-ES" sz="2000" dirty="0"/>
              <a:t>DHL &gt; 247 U/L</a:t>
            </a:r>
          </a:p>
          <a:p>
            <a:pPr lvl="1"/>
            <a:r>
              <a:rPr lang="es-ES" sz="2000" dirty="0"/>
              <a:t>AST &gt; 100 U/l</a:t>
            </a:r>
          </a:p>
          <a:p>
            <a:pPr lvl="1"/>
            <a:r>
              <a:rPr lang="es-ES" sz="2000" dirty="0"/>
              <a:t>Tumor &gt;50% del hígado</a:t>
            </a:r>
          </a:p>
          <a:p>
            <a:pPr lvl="1"/>
            <a:r>
              <a:rPr lang="es-ES" sz="2000" dirty="0"/>
              <a:t>IRA</a:t>
            </a:r>
          </a:p>
          <a:p>
            <a:pPr lvl="1"/>
            <a:r>
              <a:rPr lang="es-ES" sz="2000" dirty="0"/>
              <a:t>Ascitis, sangrado </a:t>
            </a:r>
            <a:r>
              <a:rPr lang="es-ES" sz="2000" dirty="0" err="1"/>
              <a:t>variceal</a:t>
            </a:r>
            <a:r>
              <a:rPr lang="es-ES" sz="2000" dirty="0"/>
              <a:t> reciente, </a:t>
            </a:r>
            <a:r>
              <a:rPr lang="es-ES" sz="2000" dirty="0" err="1"/>
              <a:t>trombocitopenia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Quimioterapia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adyuvante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 smtClean="0"/>
              <a:t>existe</a:t>
            </a:r>
            <a:r>
              <a:rPr lang="en-US" dirty="0" smtClean="0"/>
              <a:t> un </a:t>
            </a:r>
            <a:r>
              <a:rPr lang="en-US" dirty="0" err="1" smtClean="0"/>
              <a:t>beneficio</a:t>
            </a:r>
            <a:r>
              <a:rPr lang="en-US" dirty="0" smtClean="0"/>
              <a:t> en la SG</a:t>
            </a:r>
          </a:p>
          <a:p>
            <a:r>
              <a:rPr lang="en-US" dirty="0" err="1" smtClean="0"/>
              <a:t>Doxorrubicina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mejores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r>
              <a:rPr lang="en-US" dirty="0" smtClean="0"/>
              <a:t> ha </a:t>
            </a:r>
            <a:r>
              <a:rPr lang="en-US" dirty="0" err="1" smtClean="0"/>
              <a:t>demostrado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C000"/>
                </a:solidFill>
              </a:rPr>
              <a:t>Conclusiones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Tumor </a:t>
            </a:r>
            <a:r>
              <a:rPr lang="en-US" b="1" dirty="0" err="1" smtClean="0">
                <a:solidFill>
                  <a:schemeClr val="bg1"/>
                </a:solidFill>
              </a:rPr>
              <a:t>comun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Factores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riesgo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bien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identificados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Tamizaje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disponible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Probabilidades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curacion</a:t>
            </a:r>
            <a:r>
              <a:rPr lang="en-US" b="1" dirty="0" smtClean="0">
                <a:solidFill>
                  <a:schemeClr val="bg1"/>
                </a:solidFill>
              </a:rPr>
              <a:t> en </a:t>
            </a:r>
            <a:r>
              <a:rPr lang="en-US" b="1" dirty="0" err="1" smtClean="0">
                <a:solidFill>
                  <a:schemeClr val="bg1"/>
                </a:solidFill>
              </a:rPr>
              <a:t>etapas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tempranas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Enfermedad</a:t>
            </a:r>
            <a:r>
              <a:rPr lang="en-US" b="1" dirty="0" smtClean="0">
                <a:solidFill>
                  <a:schemeClr val="bg1"/>
                </a:solidFill>
              </a:rPr>
              <a:t> hepatica </a:t>
            </a:r>
            <a:r>
              <a:rPr lang="en-US" b="1" dirty="0" err="1" smtClean="0">
                <a:solidFill>
                  <a:schemeClr val="bg1"/>
                </a:solidFill>
              </a:rPr>
              <a:t>subyacente</a:t>
            </a:r>
            <a:r>
              <a:rPr lang="en-US" b="1" dirty="0" smtClean="0">
                <a:solidFill>
                  <a:schemeClr val="bg1"/>
                </a:solidFill>
              </a:rPr>
              <a:t>: mal </a:t>
            </a:r>
            <a:r>
              <a:rPr lang="en-US" b="1" dirty="0" err="1" smtClean="0">
                <a:solidFill>
                  <a:schemeClr val="bg1"/>
                </a:solidFill>
              </a:rPr>
              <a:t>pronostico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447800"/>
          <a:ext cx="8229600" cy="3831432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668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Africa </a:t>
                      </a:r>
                      <a:r>
                        <a:rPr lang="en-US" dirty="0" err="1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subsahariana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China, Hong Kong, Taiwan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glow rad="1397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15/100000 </a:t>
                      </a:r>
                      <a:r>
                        <a:rPr lang="en-US" dirty="0" err="1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habitantes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/</a:t>
                      </a:r>
                      <a:r>
                        <a:rPr lang="en-US" dirty="0" err="1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ano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glow rad="1397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9215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Africa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glow rad="1397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24.2/100000 </a:t>
                      </a:r>
                      <a:r>
                        <a:rPr lang="en-US" dirty="0" err="1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habitantes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/</a:t>
                      </a:r>
                      <a:r>
                        <a:rPr lang="en-US" dirty="0" err="1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ano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glow rad="1397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9215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Asia del Este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glow rad="1397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35.5/100000 </a:t>
                      </a:r>
                      <a:r>
                        <a:rPr lang="en-US" dirty="0" err="1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habitantes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/</a:t>
                      </a:r>
                      <a:r>
                        <a:rPr lang="en-US" dirty="0" err="1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ano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glow rad="1397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92154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Norte y </a:t>
                      </a:r>
                      <a:r>
                        <a:rPr lang="en-US" dirty="0" err="1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Sudamerica</a:t>
                      </a:r>
                      <a:endParaRPr lang="en-US" dirty="0">
                        <a:solidFill>
                          <a:srgbClr val="FFC000"/>
                        </a:solidFill>
                        <a:effectLst>
                          <a:glow rad="1397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3/100000 </a:t>
                      </a:r>
                      <a:r>
                        <a:rPr lang="en-US" dirty="0" err="1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habitantes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/</a:t>
                      </a:r>
                      <a:r>
                        <a:rPr lang="en-US" dirty="0" err="1" smtClean="0">
                          <a:solidFill>
                            <a:srgbClr val="FFC000"/>
                          </a:solidFill>
                          <a:effectLst>
                            <a:glow rad="1397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ano</a:t>
                      </a:r>
                      <a:endParaRPr lang="en-US" dirty="0" smtClean="0">
                        <a:solidFill>
                          <a:srgbClr val="FFC000"/>
                        </a:solidFill>
                        <a:effectLst>
                          <a:glow rad="1397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endParaRPr lang="en-US" dirty="0" smtClean="0">
                        <a:solidFill>
                          <a:srgbClr val="FFC000"/>
                        </a:solidFill>
                        <a:effectLst>
                          <a:glow rad="1397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endParaRPr lang="en-US" dirty="0" smtClean="0">
                        <a:solidFill>
                          <a:srgbClr val="FFC000"/>
                        </a:solidFill>
                        <a:effectLst>
                          <a:glow rad="1397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HCC </a:t>
            </a:r>
            <a:r>
              <a:rPr lang="en-US" dirty="0" err="1" smtClean="0">
                <a:solidFill>
                  <a:srgbClr val="FFC000"/>
                </a:solidFill>
              </a:rPr>
              <a:t>Fibrolamelar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Forma </a:t>
            </a:r>
            <a:r>
              <a:rPr lang="en-US" dirty="0" err="1" smtClean="0"/>
              <a:t>poco</a:t>
            </a:r>
            <a:r>
              <a:rPr lang="en-US" dirty="0" smtClean="0"/>
              <a:t> </a:t>
            </a:r>
            <a:r>
              <a:rPr lang="en-US" dirty="0" err="1" smtClean="0"/>
              <a:t>comun</a:t>
            </a:r>
            <a:endParaRPr lang="en-US" dirty="0" smtClean="0"/>
          </a:p>
          <a:p>
            <a:r>
              <a:rPr lang="en-US" dirty="0" smtClean="0"/>
              <a:t>Sin </a:t>
            </a:r>
            <a:r>
              <a:rPr lang="en-US" dirty="0" err="1" smtClean="0"/>
              <a:t>factores</a:t>
            </a:r>
            <a:r>
              <a:rPr lang="en-US" dirty="0" smtClean="0"/>
              <a:t> de </a:t>
            </a:r>
            <a:r>
              <a:rPr lang="en-US" dirty="0" err="1" smtClean="0"/>
              <a:t>riesgo</a:t>
            </a:r>
            <a:r>
              <a:rPr lang="en-US" dirty="0" smtClean="0"/>
              <a:t> </a:t>
            </a:r>
            <a:r>
              <a:rPr lang="en-US" dirty="0" err="1" smtClean="0"/>
              <a:t>conocidos</a:t>
            </a:r>
            <a:endParaRPr lang="en-US" dirty="0" smtClean="0"/>
          </a:p>
          <a:p>
            <a:r>
              <a:rPr lang="en-US" dirty="0" smtClean="0"/>
              <a:t>Forma </a:t>
            </a:r>
            <a:r>
              <a:rPr lang="en-US" dirty="0" err="1" smtClean="0"/>
              <a:t>comun</a:t>
            </a:r>
            <a:r>
              <a:rPr lang="en-US" dirty="0" smtClean="0"/>
              <a:t> en </a:t>
            </a:r>
            <a:r>
              <a:rPr lang="en-US" dirty="0" err="1" smtClean="0"/>
              <a:t>muejeres</a:t>
            </a:r>
            <a:r>
              <a:rPr lang="en-US" dirty="0" smtClean="0"/>
              <a:t> </a:t>
            </a:r>
            <a:r>
              <a:rPr lang="en-US" dirty="0" err="1" smtClean="0"/>
              <a:t>adolescentes</a:t>
            </a:r>
            <a:endParaRPr lang="en-US" dirty="0" smtClean="0"/>
          </a:p>
          <a:p>
            <a:r>
              <a:rPr lang="en-US" dirty="0" smtClean="0"/>
              <a:t>AFP </a:t>
            </a:r>
            <a:r>
              <a:rPr lang="en-US" dirty="0" err="1" smtClean="0"/>
              <a:t>negativo</a:t>
            </a:r>
            <a:endParaRPr lang="en-US" dirty="0" smtClean="0"/>
          </a:p>
          <a:p>
            <a:r>
              <a:rPr lang="en-US" dirty="0" err="1" smtClean="0"/>
              <a:t>Mismo</a:t>
            </a:r>
            <a:r>
              <a:rPr lang="en-US" dirty="0" smtClean="0"/>
              <a:t> patron </a:t>
            </a:r>
            <a:r>
              <a:rPr lang="en-US" dirty="0" err="1" smtClean="0"/>
              <a:t>radiologico</a:t>
            </a:r>
            <a:endParaRPr lang="en-US" dirty="0" smtClean="0"/>
          </a:p>
          <a:p>
            <a:r>
              <a:rPr lang="en-US" dirty="0" smtClean="0"/>
              <a:t>Metastasis al </a:t>
            </a:r>
            <a:r>
              <a:rPr lang="en-US" dirty="0" err="1" smtClean="0"/>
              <a:t>momento</a:t>
            </a:r>
            <a:r>
              <a:rPr lang="en-US" dirty="0" smtClean="0"/>
              <a:t> del </a:t>
            </a:r>
            <a:r>
              <a:rPr lang="en-US" dirty="0" err="1" smtClean="0"/>
              <a:t>diagnostico</a:t>
            </a:r>
            <a:endParaRPr lang="en-US" dirty="0" smtClean="0"/>
          </a:p>
          <a:p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pronostico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Hemangiosarcoma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2% </a:t>
            </a:r>
            <a:r>
              <a:rPr lang="en-US" dirty="0" err="1" smtClean="0"/>
              <a:t>tumores</a:t>
            </a:r>
            <a:r>
              <a:rPr lang="en-US" dirty="0" smtClean="0"/>
              <a:t> </a:t>
            </a:r>
            <a:r>
              <a:rPr lang="en-US" dirty="0" err="1" smtClean="0"/>
              <a:t>primarios</a:t>
            </a:r>
            <a:r>
              <a:rPr lang="en-US" dirty="0" smtClean="0"/>
              <a:t> de </a:t>
            </a:r>
            <a:r>
              <a:rPr lang="en-US" dirty="0" err="1" smtClean="0"/>
              <a:t>higado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Relacionado</a:t>
            </a:r>
            <a:r>
              <a:rPr lang="en-US" dirty="0" smtClean="0"/>
              <a:t> con </a:t>
            </a:r>
            <a:r>
              <a:rPr lang="en-US" dirty="0" err="1" smtClean="0"/>
              <a:t>exposicion</a:t>
            </a:r>
            <a:r>
              <a:rPr lang="en-US" dirty="0" smtClean="0"/>
              <a:t> a </a:t>
            </a:r>
            <a:r>
              <a:rPr lang="en-US" dirty="0" err="1" smtClean="0"/>
              <a:t>cloruro</a:t>
            </a:r>
            <a:r>
              <a:rPr lang="en-US" dirty="0" smtClean="0"/>
              <a:t> de </a:t>
            </a:r>
            <a:r>
              <a:rPr lang="en-US" dirty="0" err="1" smtClean="0"/>
              <a:t>vinilo</a:t>
            </a:r>
            <a:r>
              <a:rPr lang="en-US" dirty="0" smtClean="0"/>
              <a:t>, </a:t>
            </a:r>
            <a:r>
              <a:rPr lang="en-US" dirty="0" err="1" smtClean="0"/>
              <a:t>arsenico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Fatiga</a:t>
            </a:r>
            <a:r>
              <a:rPr lang="en-US" dirty="0" smtClean="0"/>
              <a:t>, </a:t>
            </a:r>
            <a:r>
              <a:rPr lang="en-US" dirty="0" err="1" smtClean="0"/>
              <a:t>debilidad</a:t>
            </a:r>
            <a:r>
              <a:rPr lang="en-US" dirty="0" smtClean="0"/>
              <a:t> y dolor abdominal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Hemangiosarcoma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TAC </a:t>
            </a:r>
            <a:r>
              <a:rPr lang="en-US" dirty="0" err="1" smtClean="0"/>
              <a:t>imagen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refuerza</a:t>
            </a:r>
            <a:r>
              <a:rPr lang="en-US" dirty="0" smtClean="0"/>
              <a:t> con el </a:t>
            </a:r>
            <a:r>
              <a:rPr lang="en-US" dirty="0" err="1" smtClean="0"/>
              <a:t>medio</a:t>
            </a:r>
            <a:r>
              <a:rPr lang="en-US" dirty="0" smtClean="0"/>
              <a:t> de </a:t>
            </a:r>
            <a:r>
              <a:rPr lang="en-US" dirty="0" err="1" smtClean="0"/>
              <a:t>contraste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Mal </a:t>
            </a:r>
            <a:r>
              <a:rPr lang="en-US" dirty="0" err="1" smtClean="0"/>
              <a:t>pronostico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r>
              <a:rPr lang="en-US" dirty="0" smtClean="0"/>
              <a:t> </a:t>
            </a:r>
            <a:r>
              <a:rPr lang="en-US" dirty="0" err="1" smtClean="0"/>
              <a:t>resectabilidad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Muerte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falla</a:t>
            </a:r>
            <a:r>
              <a:rPr lang="en-US" dirty="0" smtClean="0"/>
              <a:t> hepatica o </a:t>
            </a:r>
            <a:r>
              <a:rPr lang="en-US" dirty="0" err="1" smtClean="0"/>
              <a:t>hemorragia</a:t>
            </a:r>
            <a:r>
              <a:rPr lang="en-US" dirty="0" smtClean="0"/>
              <a:t> </a:t>
            </a:r>
            <a:r>
              <a:rPr lang="en-US" dirty="0" err="1" smtClean="0"/>
              <a:t>secundaria</a:t>
            </a:r>
            <a:r>
              <a:rPr lang="en-US" dirty="0" smtClean="0"/>
              <a:t> a </a:t>
            </a:r>
            <a:r>
              <a:rPr lang="en-US" dirty="0" err="1" smtClean="0"/>
              <a:t>ruptura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Hemangioendotelioma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Tumor </a:t>
            </a:r>
            <a:r>
              <a:rPr lang="en-US" dirty="0" err="1" smtClean="0"/>
              <a:t>extremadamente</a:t>
            </a:r>
            <a:r>
              <a:rPr lang="en-US" dirty="0" smtClean="0"/>
              <a:t> </a:t>
            </a:r>
            <a:r>
              <a:rPr lang="en-US" dirty="0" err="1" smtClean="0"/>
              <a:t>raro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origen</a:t>
            </a:r>
            <a:r>
              <a:rPr lang="en-US" dirty="0" smtClean="0"/>
              <a:t> </a:t>
            </a:r>
            <a:r>
              <a:rPr lang="en-US" dirty="0" err="1" smtClean="0"/>
              <a:t>endotelial</a:t>
            </a:r>
            <a:endParaRPr lang="en-US" dirty="0" smtClean="0"/>
          </a:p>
          <a:p>
            <a:r>
              <a:rPr lang="en-US" dirty="0" err="1" smtClean="0"/>
              <a:t>Relacionado</a:t>
            </a:r>
            <a:r>
              <a:rPr lang="en-US" dirty="0" smtClean="0"/>
              <a:t> con el </a:t>
            </a:r>
            <a:r>
              <a:rPr lang="en-US" dirty="0" err="1" smtClean="0"/>
              <a:t>uso</a:t>
            </a:r>
            <a:r>
              <a:rPr lang="en-US" dirty="0" smtClean="0"/>
              <a:t> de ACO”S</a:t>
            </a:r>
          </a:p>
          <a:p>
            <a:r>
              <a:rPr lang="en-US" dirty="0" err="1" smtClean="0"/>
              <a:t>Mujer</a:t>
            </a:r>
            <a:r>
              <a:rPr lang="en-US" dirty="0" smtClean="0"/>
              <a:t> &gt; Hombre</a:t>
            </a:r>
          </a:p>
          <a:p>
            <a:r>
              <a:rPr lang="en-US" dirty="0" err="1" smtClean="0"/>
              <a:t>Sintomas</a:t>
            </a:r>
            <a:r>
              <a:rPr lang="en-US" dirty="0" smtClean="0"/>
              <a:t> </a:t>
            </a:r>
            <a:r>
              <a:rPr lang="en-US" dirty="0" err="1" smtClean="0"/>
              <a:t>inespecificos</a:t>
            </a:r>
            <a:r>
              <a:rPr lang="en-US" dirty="0" smtClean="0"/>
              <a:t>: </a:t>
            </a:r>
            <a:r>
              <a:rPr lang="en-US" dirty="0" err="1" smtClean="0"/>
              <a:t>perdida</a:t>
            </a:r>
            <a:r>
              <a:rPr lang="en-US" dirty="0" smtClean="0"/>
              <a:t> de peso, </a:t>
            </a:r>
            <a:r>
              <a:rPr lang="en-US" dirty="0" err="1" smtClean="0"/>
              <a:t>debilidad</a:t>
            </a:r>
            <a:r>
              <a:rPr lang="en-US" dirty="0" smtClean="0"/>
              <a:t>, </a:t>
            </a:r>
            <a:r>
              <a:rPr lang="en-US" dirty="0" err="1" smtClean="0"/>
              <a:t>fatiga</a:t>
            </a:r>
            <a:r>
              <a:rPr lang="en-US" dirty="0" smtClean="0"/>
              <a:t>, dolor</a:t>
            </a:r>
          </a:p>
          <a:p>
            <a:r>
              <a:rPr lang="en-US" dirty="0" err="1" smtClean="0"/>
              <a:t>Falla</a:t>
            </a:r>
            <a:r>
              <a:rPr lang="en-US" dirty="0" smtClean="0"/>
              <a:t> hepatica o Budd-</a:t>
            </a:r>
            <a:r>
              <a:rPr lang="en-US" dirty="0" err="1" smtClean="0"/>
              <a:t>Chiari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Hemangioendotelioma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Hallazgo</a:t>
            </a:r>
            <a:r>
              <a:rPr lang="en-US" dirty="0" smtClean="0"/>
              <a:t> incidental</a:t>
            </a:r>
          </a:p>
          <a:p>
            <a:r>
              <a:rPr lang="en-US" dirty="0" err="1" smtClean="0"/>
              <a:t>Estdios</a:t>
            </a:r>
            <a:r>
              <a:rPr lang="en-US" dirty="0" smtClean="0"/>
              <a:t> de </a:t>
            </a:r>
            <a:r>
              <a:rPr lang="en-US" dirty="0" err="1" smtClean="0"/>
              <a:t>imagen</a:t>
            </a:r>
            <a:r>
              <a:rPr lang="en-US" dirty="0" smtClean="0"/>
              <a:t> </a:t>
            </a:r>
            <a:r>
              <a:rPr lang="en-US" dirty="0" err="1" smtClean="0"/>
              <a:t>muestran</a:t>
            </a:r>
            <a:r>
              <a:rPr lang="en-US" dirty="0" smtClean="0"/>
              <a:t> </a:t>
            </a:r>
            <a:r>
              <a:rPr lang="en-US" dirty="0" err="1" smtClean="0"/>
              <a:t>afeccion</a:t>
            </a:r>
            <a:r>
              <a:rPr lang="en-US" dirty="0" smtClean="0"/>
              <a:t> </a:t>
            </a:r>
            <a:r>
              <a:rPr lang="en-US" dirty="0" err="1" smtClean="0"/>
              <a:t>bilobular</a:t>
            </a:r>
            <a:r>
              <a:rPr lang="en-US" dirty="0" smtClean="0"/>
              <a:t> multifocal</a:t>
            </a:r>
          </a:p>
          <a:p>
            <a:r>
              <a:rPr lang="en-US" dirty="0" err="1" smtClean="0"/>
              <a:t>Histologicamente</a:t>
            </a:r>
            <a:r>
              <a:rPr lang="en-US" dirty="0" smtClean="0"/>
              <a:t> </a:t>
            </a:r>
            <a:r>
              <a:rPr lang="en-US" dirty="0" err="1" smtClean="0"/>
              <a:t>contienen</a:t>
            </a:r>
            <a:r>
              <a:rPr lang="en-US" dirty="0" smtClean="0"/>
              <a:t> </a:t>
            </a:r>
            <a:r>
              <a:rPr lang="en-US" dirty="0" err="1" smtClean="0"/>
              <a:t>celulas</a:t>
            </a:r>
            <a:r>
              <a:rPr lang="en-US" dirty="0" smtClean="0"/>
              <a:t> </a:t>
            </a:r>
            <a:r>
              <a:rPr lang="en-US" dirty="0" err="1" smtClean="0"/>
              <a:t>dendriticas</a:t>
            </a:r>
            <a:r>
              <a:rPr lang="en-US" dirty="0" smtClean="0"/>
              <a:t> y </a:t>
            </a:r>
            <a:r>
              <a:rPr lang="en-US" dirty="0" err="1" smtClean="0"/>
              <a:t>epiteliales</a:t>
            </a:r>
            <a:r>
              <a:rPr lang="en-US" dirty="0" smtClean="0"/>
              <a:t> con </a:t>
            </a:r>
            <a:r>
              <a:rPr lang="en-US" dirty="0" err="1" smtClean="0"/>
              <a:t>inmunohistoquimica</a:t>
            </a:r>
            <a:r>
              <a:rPr lang="en-US" dirty="0" smtClean="0"/>
              <a:t> +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marcadores</a:t>
            </a:r>
            <a:r>
              <a:rPr lang="en-US" dirty="0" smtClean="0"/>
              <a:t> </a:t>
            </a:r>
            <a:r>
              <a:rPr lang="en-US" dirty="0" err="1" smtClean="0"/>
              <a:t>endoteliales</a:t>
            </a:r>
            <a:endParaRPr lang="en-US" dirty="0" smtClean="0"/>
          </a:p>
          <a:p>
            <a:r>
              <a:rPr lang="en-US" dirty="0" smtClean="0"/>
              <a:t>FVIII-RAg,CD34 y  CD31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Bibliografia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050" i="1" dirty="0" smtClean="0"/>
          </a:p>
          <a:p>
            <a:pPr>
              <a:lnSpc>
                <a:spcPct val="150000"/>
              </a:lnSpc>
            </a:pPr>
            <a:r>
              <a:rPr lang="en-US" sz="1050" i="1" dirty="0" smtClean="0"/>
              <a:t>Kew, MC, Dos Santos, HA, Sherlock, S. Diagnosis of primary cancer of the liver. Br Med J 1971; 4:408.</a:t>
            </a:r>
          </a:p>
          <a:p>
            <a:pPr>
              <a:lnSpc>
                <a:spcPct val="150000"/>
              </a:lnSpc>
            </a:pPr>
            <a:r>
              <a:rPr lang="en-US" sz="1050" i="1" dirty="0" smtClean="0"/>
              <a:t>Schwartz, JM, Larson, AM, Gold, PJ, et al. </a:t>
            </a:r>
            <a:r>
              <a:rPr lang="en-US" sz="1050" i="1" dirty="0" err="1" smtClean="0"/>
              <a:t>Hepatocellular</a:t>
            </a:r>
            <a:r>
              <a:rPr lang="en-US" sz="1050" i="1" dirty="0" smtClean="0"/>
              <a:t> carcinoma: A one year experience at a tertiary referral center in the United States (abstract). </a:t>
            </a:r>
            <a:r>
              <a:rPr lang="en-US" sz="1050" i="1" dirty="0" err="1" smtClean="0"/>
              <a:t>Hepatology</a:t>
            </a:r>
            <a:r>
              <a:rPr lang="en-US" sz="1050" i="1" dirty="0" smtClean="0"/>
              <a:t> 1999; 30:278A.</a:t>
            </a:r>
          </a:p>
          <a:p>
            <a:pPr>
              <a:lnSpc>
                <a:spcPct val="150000"/>
              </a:lnSpc>
            </a:pPr>
            <a:r>
              <a:rPr lang="en-US" sz="1050" i="1" dirty="0" err="1" smtClean="0"/>
              <a:t>DeVita</a:t>
            </a:r>
            <a:r>
              <a:rPr lang="en-US" sz="1050" i="1" dirty="0" smtClean="0"/>
              <a:t>, Vincent T.; Lawrence, Theodore S.; Rosenberg, Steven A. </a:t>
            </a:r>
            <a:r>
              <a:rPr lang="en-US" sz="1050" i="1" dirty="0" err="1" smtClean="0"/>
              <a:t>Devita</a:t>
            </a:r>
            <a:r>
              <a:rPr lang="en-US" sz="1050" i="1" dirty="0" smtClean="0"/>
              <a:t>, Hellman &amp; Rosenberg's Cancer: Principles &amp; Practice of Oncology, 8th Edition. 2008</a:t>
            </a:r>
          </a:p>
          <a:p>
            <a:pPr>
              <a:buNone/>
            </a:pPr>
            <a:endParaRPr lang="en-US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FACTORES DE RIESGO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Hepatitis B</a:t>
            </a:r>
          </a:p>
          <a:p>
            <a:r>
              <a:rPr lang="en-US" dirty="0" smtClean="0"/>
              <a:t>Hepatitis C</a:t>
            </a:r>
          </a:p>
          <a:p>
            <a:r>
              <a:rPr lang="en-US" dirty="0" err="1" smtClean="0"/>
              <a:t>Hemocromatosis</a:t>
            </a:r>
            <a:endParaRPr lang="en-US" dirty="0" smtClean="0"/>
          </a:p>
          <a:p>
            <a:r>
              <a:rPr lang="en-US" dirty="0" err="1" smtClean="0"/>
              <a:t>Willson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Cirrosis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26757</TotalTime>
  <Words>2656</Words>
  <Application>Microsoft Office PowerPoint</Application>
  <PresentationFormat>On-screen Show (4:3)</PresentationFormat>
  <Paragraphs>632</Paragraphs>
  <Slides>85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7" baseType="lpstr">
      <vt:lpstr>Office Theme</vt:lpstr>
      <vt:lpstr>Document</vt:lpstr>
      <vt:lpstr>CANCER DE HIGADO</vt:lpstr>
      <vt:lpstr>Slide 2</vt:lpstr>
      <vt:lpstr>Slide 3</vt:lpstr>
      <vt:lpstr>Slide 4</vt:lpstr>
      <vt:lpstr>Incidencia Global</vt:lpstr>
      <vt:lpstr>Slide 6</vt:lpstr>
      <vt:lpstr>Hepatocarcinoma  </vt:lpstr>
      <vt:lpstr>Slide 8</vt:lpstr>
      <vt:lpstr>FACTORES DE RIESGO</vt:lpstr>
      <vt:lpstr>Hepatitis B</vt:lpstr>
      <vt:lpstr>Slide 11</vt:lpstr>
      <vt:lpstr>Slide 12</vt:lpstr>
      <vt:lpstr>Slide 13</vt:lpstr>
      <vt:lpstr>Hepatitis C</vt:lpstr>
      <vt:lpstr>Hepatitis C</vt:lpstr>
      <vt:lpstr>Carcinogenesis de HCV</vt:lpstr>
      <vt:lpstr>Genes Involucrados</vt:lpstr>
      <vt:lpstr>Aflatoxina </vt:lpstr>
      <vt:lpstr> ALCOHOL</vt:lpstr>
      <vt:lpstr>Slide 20</vt:lpstr>
      <vt:lpstr>NAFLD</vt:lpstr>
      <vt:lpstr>Otras enfermedades metabolicas</vt:lpstr>
      <vt:lpstr>Agua contaminada</vt:lpstr>
      <vt:lpstr>Otros </vt:lpstr>
      <vt:lpstr>Cuadro clinico</vt:lpstr>
      <vt:lpstr>Cuadro Clinico</vt:lpstr>
      <vt:lpstr>Cuadro clinico</vt:lpstr>
      <vt:lpstr>Evaluacion </vt:lpstr>
      <vt:lpstr>Historia Clinica</vt:lpstr>
      <vt:lpstr>Laboratorio </vt:lpstr>
      <vt:lpstr>Laboratorio </vt:lpstr>
      <vt:lpstr>Laboratorio </vt:lpstr>
      <vt:lpstr>Laboratorio </vt:lpstr>
      <vt:lpstr>Radiologia </vt:lpstr>
      <vt:lpstr>Radiologia </vt:lpstr>
      <vt:lpstr>Slide 36</vt:lpstr>
      <vt:lpstr>Slide 37</vt:lpstr>
      <vt:lpstr>Radiologia </vt:lpstr>
      <vt:lpstr>Radiologia </vt:lpstr>
      <vt:lpstr>Diagnostico </vt:lpstr>
      <vt:lpstr>Diagnostico </vt:lpstr>
      <vt:lpstr>Diagnostico </vt:lpstr>
      <vt:lpstr>Tamizaje </vt:lpstr>
      <vt:lpstr>Slide 44</vt:lpstr>
      <vt:lpstr>Estadificacion</vt:lpstr>
      <vt:lpstr>TNM</vt:lpstr>
      <vt:lpstr>Slide 47</vt:lpstr>
      <vt:lpstr>Clasificacion de Okuda</vt:lpstr>
      <vt:lpstr>Clasificacion de Okuda</vt:lpstr>
      <vt:lpstr>CLIP</vt:lpstr>
      <vt:lpstr>BCLC</vt:lpstr>
      <vt:lpstr>Slide 52</vt:lpstr>
      <vt:lpstr>Clasificacion pronostica</vt:lpstr>
      <vt:lpstr>Factores de buen pronostico</vt:lpstr>
      <vt:lpstr>Factores de mal pronostico</vt:lpstr>
      <vt:lpstr>Modalidades de tratamiento</vt:lpstr>
      <vt:lpstr>Slide 57</vt:lpstr>
      <vt:lpstr>Algoritmo de manejo según Clasificación de Barcelona</vt:lpstr>
      <vt:lpstr>Estadios I, II y IIIA</vt:lpstr>
      <vt:lpstr>Hepatectomía parcial</vt:lpstr>
      <vt:lpstr>Embolización venosa portal preoperatoria (PVE)</vt:lpstr>
      <vt:lpstr>Embolización venosa portal preoperatoria (PVE)</vt:lpstr>
      <vt:lpstr>Pronóstico</vt:lpstr>
      <vt:lpstr>Neoadyuvancia</vt:lpstr>
      <vt:lpstr>Slide 65</vt:lpstr>
      <vt:lpstr>Adyuvancia: QT</vt:lpstr>
      <vt:lpstr>Adyuvancia: terapias blanco</vt:lpstr>
      <vt:lpstr>Adyuvancia: lipiodol</vt:lpstr>
      <vt:lpstr>Adyuvancia: ácido poliprenoico</vt:lpstr>
      <vt:lpstr>Tratamiento locorregional </vt:lpstr>
      <vt:lpstr>Inyección percutánea de etanol</vt:lpstr>
      <vt:lpstr>Ablación por radiofrecuencia (RFA)</vt:lpstr>
      <vt:lpstr>Ablación por radiofrecuencia</vt:lpstr>
      <vt:lpstr>Crioablación</vt:lpstr>
      <vt:lpstr>Crioablación</vt:lpstr>
      <vt:lpstr>Quimioembolización transarterial</vt:lpstr>
      <vt:lpstr>TACE</vt:lpstr>
      <vt:lpstr>Quimioterapia adyuvante</vt:lpstr>
      <vt:lpstr>Conclusiones</vt:lpstr>
      <vt:lpstr>HCC Fibrolamelar</vt:lpstr>
      <vt:lpstr>Hemangiosarcoma </vt:lpstr>
      <vt:lpstr>Hemangiosarcoma </vt:lpstr>
      <vt:lpstr>Hemangioendotelioma </vt:lpstr>
      <vt:lpstr>Hemangioendotelioma 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TUMORES PRIMARIOS DE HIGADO</dc:title>
  <dc:creator>COCA</dc:creator>
  <cp:lastModifiedBy>COCA</cp:lastModifiedBy>
  <cp:revision>411</cp:revision>
  <dcterms:created xsi:type="dcterms:W3CDTF">2010-05-05T15:21:53Z</dcterms:created>
  <dcterms:modified xsi:type="dcterms:W3CDTF">2010-06-08T13:37:41Z</dcterms:modified>
</cp:coreProperties>
</file>